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8"/>
  </p:notesMasterIdLst>
  <p:handoutMasterIdLst>
    <p:handoutMasterId r:id="rId69"/>
  </p:handoutMasterIdLst>
  <p:sldIdLst>
    <p:sldId id="404" r:id="rId2"/>
    <p:sldId id="424" r:id="rId3"/>
    <p:sldId id="426" r:id="rId4"/>
    <p:sldId id="468" r:id="rId5"/>
    <p:sldId id="436" r:id="rId6"/>
    <p:sldId id="429" r:id="rId7"/>
    <p:sldId id="388" r:id="rId8"/>
    <p:sldId id="475" r:id="rId9"/>
    <p:sldId id="471" r:id="rId10"/>
    <p:sldId id="472" r:id="rId11"/>
    <p:sldId id="443" r:id="rId12"/>
    <p:sldId id="391" r:id="rId13"/>
    <p:sldId id="461" r:id="rId14"/>
    <p:sldId id="462" r:id="rId15"/>
    <p:sldId id="438" r:id="rId16"/>
    <p:sldId id="484" r:id="rId17"/>
    <p:sldId id="444" r:id="rId18"/>
    <p:sldId id="446" r:id="rId19"/>
    <p:sldId id="496" r:id="rId20"/>
    <p:sldId id="451" r:id="rId21"/>
    <p:sldId id="478" r:id="rId22"/>
    <p:sldId id="447" r:id="rId23"/>
    <p:sldId id="469" r:id="rId24"/>
    <p:sldId id="465" r:id="rId25"/>
    <p:sldId id="466" r:id="rId26"/>
    <p:sldId id="486" r:id="rId27"/>
    <p:sldId id="401" r:id="rId28"/>
    <p:sldId id="415" r:id="rId29"/>
    <p:sldId id="384" r:id="rId30"/>
    <p:sldId id="449" r:id="rId31"/>
    <p:sldId id="480" r:id="rId32"/>
    <p:sldId id="481" r:id="rId33"/>
    <p:sldId id="487" r:id="rId34"/>
    <p:sldId id="498" r:id="rId35"/>
    <p:sldId id="479" r:id="rId36"/>
    <p:sldId id="482" r:id="rId37"/>
    <p:sldId id="488" r:id="rId38"/>
    <p:sldId id="499" r:id="rId39"/>
    <p:sldId id="414" r:id="rId40"/>
    <p:sldId id="420" r:id="rId41"/>
    <p:sldId id="271" r:id="rId42"/>
    <p:sldId id="385" r:id="rId43"/>
    <p:sldId id="272" r:id="rId44"/>
    <p:sldId id="489" r:id="rId45"/>
    <p:sldId id="497" r:id="rId46"/>
    <p:sldId id="278" r:id="rId47"/>
    <p:sldId id="491" r:id="rId48"/>
    <p:sldId id="490" r:id="rId49"/>
    <p:sldId id="492" r:id="rId50"/>
    <p:sldId id="373" r:id="rId51"/>
    <p:sldId id="374" r:id="rId52"/>
    <p:sldId id="357" r:id="rId53"/>
    <p:sldId id="493" r:id="rId54"/>
    <p:sldId id="494" r:id="rId55"/>
    <p:sldId id="495" r:id="rId56"/>
    <p:sldId id="477" r:id="rId57"/>
    <p:sldId id="359" r:id="rId58"/>
    <p:sldId id="421" r:id="rId59"/>
    <p:sldId id="456" r:id="rId60"/>
    <p:sldId id="476" r:id="rId61"/>
    <p:sldId id="457" r:id="rId62"/>
    <p:sldId id="485" r:id="rId63"/>
    <p:sldId id="459" r:id="rId64"/>
    <p:sldId id="455" r:id="rId65"/>
    <p:sldId id="500" r:id="rId66"/>
    <p:sldId id="483" r:id="rId67"/>
  </p:sldIdLst>
  <p:sldSz cx="9144000" cy="6858000" type="screen4x3"/>
  <p:notesSz cx="6797675" cy="987425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B7D6"/>
    <a:srgbClr val="F013AF"/>
    <a:srgbClr val="19C8E9"/>
    <a:srgbClr val="F05BE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295" autoAdjust="0"/>
  </p:normalViewPr>
  <p:slideViewPr>
    <p:cSldViewPr snapToGrid="0" snapToObjects="1">
      <p:cViewPr>
        <p:scale>
          <a:sx n="50" d="100"/>
          <a:sy n="50" d="100"/>
        </p:scale>
        <p:origin x="-2748" y="-990"/>
      </p:cViewPr>
      <p:guideLst>
        <p:guide orient="horz" pos="2160"/>
        <p:guide pos="2880"/>
      </p:guideLst>
    </p:cSldViewPr>
  </p:slideViewPr>
  <p:notesTextViewPr>
    <p:cViewPr>
      <p:scale>
        <a:sx n="100" d="100"/>
        <a:sy n="100" d="100"/>
      </p:scale>
      <p:origin x="0" y="0"/>
    </p:cViewPr>
  </p:notesTextViewPr>
  <p:sorterViewPr>
    <p:cViewPr>
      <p:scale>
        <a:sx n="90" d="100"/>
        <a:sy n="90" d="100"/>
      </p:scale>
      <p:origin x="0" y="528"/>
    </p:cViewPr>
  </p:sorterViewPr>
  <p:notesViewPr>
    <p:cSldViewPr snapToGrid="0" snapToObjects="1">
      <p:cViewPr varScale="1">
        <p:scale>
          <a:sx n="77" d="100"/>
          <a:sy n="77" d="100"/>
        </p:scale>
        <p:origin x="-2190" y="-96"/>
      </p:cViewPr>
      <p:guideLst>
        <p:guide orient="horz" pos="3110"/>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3713"/>
          </a:xfrm>
          <a:prstGeom prst="rect">
            <a:avLst/>
          </a:prstGeom>
        </p:spPr>
        <p:txBody>
          <a:bodyPr vert="horz" lIns="91440" tIns="45720" rIns="91440" bIns="45720" rtlCol="0"/>
          <a:lstStyle>
            <a:lvl1pPr algn="l">
              <a:defRPr sz="1200"/>
            </a:lvl1pPr>
          </a:lstStyle>
          <a:p>
            <a:endParaRPr lang="en-GB"/>
          </a:p>
        </p:txBody>
      </p:sp>
      <p:sp>
        <p:nvSpPr>
          <p:cNvPr id="4" name="Footer Placeholder 3"/>
          <p:cNvSpPr>
            <a:spLocks noGrp="1"/>
          </p:cNvSpPr>
          <p:nvPr>
            <p:ph type="ftr" sz="quarter" idx="2"/>
          </p:nvPr>
        </p:nvSpPr>
        <p:spPr>
          <a:xfrm>
            <a:off x="1" y="9378824"/>
            <a:ext cx="2945659" cy="49371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378824"/>
            <a:ext cx="2945659" cy="493713"/>
          </a:xfrm>
          <a:prstGeom prst="rect">
            <a:avLst/>
          </a:prstGeom>
        </p:spPr>
        <p:txBody>
          <a:bodyPr vert="horz" lIns="91440" tIns="45720" rIns="91440" bIns="45720" rtlCol="0" anchor="b"/>
          <a:lstStyle>
            <a:lvl1pPr algn="r">
              <a:defRPr sz="1200"/>
            </a:lvl1pPr>
          </a:lstStyle>
          <a:p>
            <a:fld id="{092D287E-7E5D-4B10-9ACE-37BBFCD7A1CE}" type="slidenum">
              <a:rPr lang="en-GB" smtClean="0"/>
              <a:pPr/>
              <a:t>‹#›</a:t>
            </a:fld>
            <a:endParaRPr lang="en-GB"/>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3713"/>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50444" y="0"/>
            <a:ext cx="2945659" cy="493713"/>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A10E898E-902B-4739-B2F1-5FC9C2D06E77}" type="datetimeFigureOut">
              <a:rPr lang="en-GB"/>
              <a:pPr>
                <a:defRPr/>
              </a:pPr>
              <a:t>29/02/2012</a:t>
            </a:fld>
            <a:endParaRPr lang="en-GB"/>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768" y="4690271"/>
            <a:ext cx="5438140" cy="4443413"/>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1" y="9378824"/>
            <a:ext cx="2945659" cy="493713"/>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50444" y="9378824"/>
            <a:ext cx="2945659" cy="493713"/>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5C0BC06-B768-4E7C-90EE-BE0D3E573130}" type="slidenum">
              <a:rPr lang="en-GB"/>
              <a:pPr>
                <a:defRPr/>
              </a:pPr>
              <a:t>‹#›</a:t>
            </a:fld>
            <a:endParaRPr lang="en-GB"/>
          </a:p>
        </p:txBody>
      </p:sp>
    </p:spTree>
    <p:extLst>
      <p:ext uri="{BB962C8B-B14F-4D97-AF65-F5344CB8AC3E}">
        <p14:creationId xmlns="" xmlns:p14="http://schemas.microsoft.com/office/powerpoint/2010/main" val="347561149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[Please note: You may need one and a</a:t>
            </a:r>
            <a:r>
              <a:rPr lang="en-GB" baseline="0" dirty="0" smtClean="0"/>
              <a:t> half to two hours for this presentation – to include looking at a mini Alphabetic Code Chart, taking the parents through the Activity Sheet routine – including all sections of it such as the folding-up part with the spelling-with-editing routine - and allowing time for questions at the end. Please time approximately how long your presentation will take.]</a:t>
            </a:r>
          </a:p>
          <a:p>
            <a:pPr eaLnBrk="1" hangingPunct="1"/>
            <a:endParaRPr lang="en-GB" baseline="0" dirty="0" smtClean="0"/>
          </a:p>
          <a:p>
            <a:pPr eaLnBrk="1" hangingPunct="1"/>
            <a:r>
              <a:rPr lang="en-GB" baseline="0" dirty="0" smtClean="0"/>
              <a:t>[Preparation: An Activity Sheet of your choice, a mini Alphabetic Code Chart for attendees, pencils to write with.]</a:t>
            </a:r>
          </a:p>
          <a:p>
            <a:pPr eaLnBrk="1" hangingPunct="1"/>
            <a:endParaRPr lang="en-GB" baseline="0" dirty="0" smtClean="0"/>
          </a:p>
          <a:p>
            <a:pPr eaLnBrk="1" hangingPunct="1"/>
            <a:r>
              <a:rPr lang="en-GB" b="1" baseline="0" dirty="0" smtClean="0">
                <a:solidFill>
                  <a:srgbClr val="F013AF"/>
                </a:solidFill>
              </a:rPr>
              <a:t>If you adapt this </a:t>
            </a:r>
            <a:r>
              <a:rPr lang="en-GB" b="1" baseline="0" dirty="0" err="1" smtClean="0">
                <a:solidFill>
                  <a:srgbClr val="F013AF"/>
                </a:solidFill>
              </a:rPr>
              <a:t>powerpoint</a:t>
            </a:r>
            <a:r>
              <a:rPr lang="en-GB" b="1" baseline="0" dirty="0" smtClean="0">
                <a:solidFill>
                  <a:srgbClr val="F013AF"/>
                </a:solidFill>
              </a:rPr>
              <a:t>  - or add to it, or delete some of it, please acknowledge that this is the case and that it isn’t the original </a:t>
            </a:r>
            <a:r>
              <a:rPr lang="en-GB" b="1" baseline="0" dirty="0" err="1" smtClean="0">
                <a:solidFill>
                  <a:srgbClr val="F013AF"/>
                </a:solidFill>
              </a:rPr>
              <a:t>powerpoint</a:t>
            </a:r>
            <a:r>
              <a:rPr lang="en-GB" b="1" baseline="0" dirty="0" smtClean="0">
                <a:solidFill>
                  <a:srgbClr val="F013AF"/>
                </a:solidFill>
              </a:rPr>
              <a:t> in its entirety. Thank you.</a:t>
            </a:r>
            <a:endParaRPr lang="en-GB" b="1" dirty="0" smtClean="0">
              <a:solidFill>
                <a:srgbClr val="F013AF"/>
              </a:solidFill>
            </a:endParaRPr>
          </a:p>
        </p:txBody>
      </p:sp>
      <p:sp>
        <p:nvSpPr>
          <p:cNvPr id="4" name="Slide Number Placeholder 3"/>
          <p:cNvSpPr>
            <a:spLocks noGrp="1"/>
          </p:cNvSpPr>
          <p:nvPr>
            <p:ph type="sldNum" sz="quarter" idx="5"/>
          </p:nvPr>
        </p:nvSpPr>
        <p:spPr/>
        <p:txBody>
          <a:bodyPr/>
          <a:lstStyle/>
          <a:p>
            <a:pPr>
              <a:defRPr/>
            </a:pPr>
            <a:fld id="{A247E8E6-A9F7-45C5-B268-FF636468CD07}" type="slidenum">
              <a:rPr lang="en-GB" smtClean="0"/>
              <a:pPr>
                <a:defRPr/>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Learners</a:t>
            </a:r>
            <a:r>
              <a:rPr lang="en-GB" baseline="0" dirty="0" smtClean="0"/>
              <a:t> are taught at ‘word level’ at first – and then they apply their knowledge and skills to sentences and texts – and reading books which match the code knowledge taught to date.</a:t>
            </a:r>
          </a:p>
          <a:p>
            <a:pPr eaLnBrk="1" hangingPunct="1"/>
            <a:endParaRPr lang="en-GB" baseline="0" dirty="0" smtClean="0"/>
          </a:p>
          <a:p>
            <a:pPr eaLnBrk="1" hangingPunct="1"/>
            <a:r>
              <a:rPr lang="en-GB" baseline="0" dirty="0" smtClean="0"/>
              <a:t>It has been found that children make much quicker progress with decodable material at first. </a:t>
            </a:r>
          </a:p>
          <a:p>
            <a:pPr eaLnBrk="1" hangingPunct="1"/>
            <a:endParaRPr lang="en-GB" baseline="0" dirty="0" smtClean="0"/>
          </a:p>
          <a:p>
            <a:pPr eaLnBrk="1" hangingPunct="1"/>
            <a:r>
              <a:rPr lang="en-GB" baseline="0" dirty="0" smtClean="0"/>
              <a:t>[You can mention any cumulative, decodable reading books that you use in school in addition to the Phonics International programme. The PI programme has over 400 cumulative sentences and texts.]</a:t>
            </a:r>
            <a:endParaRPr lang="en-GB" dirty="0" smtClean="0"/>
          </a:p>
        </p:txBody>
      </p:sp>
      <p:sp>
        <p:nvSpPr>
          <p:cNvPr id="4" name="Slide Number Placeholder 3"/>
          <p:cNvSpPr>
            <a:spLocks noGrp="1"/>
          </p:cNvSpPr>
          <p:nvPr>
            <p:ph type="sldNum" sz="quarter" idx="5"/>
          </p:nvPr>
        </p:nvSpPr>
        <p:spPr/>
        <p:txBody>
          <a:bodyPr/>
          <a:lstStyle/>
          <a:p>
            <a:pPr>
              <a:defRPr/>
            </a:pPr>
            <a:fld id="{995AEAB4-DEB1-43A1-BB0D-75160781BB66}" type="slidenum">
              <a:rPr lang="en-GB" smtClean="0"/>
              <a:pPr>
                <a:defRPr/>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bwMode="auto">
          <a:noFill/>
          <a:ln>
            <a:solidFill>
              <a:srgbClr val="000000"/>
            </a:solidFill>
            <a:miter lim="800000"/>
            <a:headEnd/>
            <a:tailEnd/>
          </a:ln>
        </p:spPr>
      </p:sp>
      <p:sp>
        <p:nvSpPr>
          <p:cNvPr id="164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Sir Jim Rose recommended in his Report</a:t>
            </a:r>
            <a:r>
              <a:rPr lang="en-GB" baseline="0" dirty="0" smtClean="0"/>
              <a:t> </a:t>
            </a:r>
            <a:r>
              <a:rPr lang="en-GB" dirty="0" smtClean="0"/>
              <a:t>that teachers</a:t>
            </a:r>
            <a:r>
              <a:rPr lang="en-GB" baseline="0" dirty="0" smtClean="0"/>
              <a:t> adopt the Simple View of Reading model.</a:t>
            </a:r>
          </a:p>
          <a:p>
            <a:pPr eaLnBrk="1" hangingPunct="1"/>
            <a:r>
              <a:rPr lang="en-GB" baseline="0" dirty="0" smtClean="0"/>
              <a:t>This is the model for understanding the main processes involved with reading.</a:t>
            </a:r>
          </a:p>
          <a:p>
            <a:pPr eaLnBrk="1" hangingPunct="1"/>
            <a:r>
              <a:rPr lang="en-GB" baseline="0" dirty="0" smtClean="0"/>
              <a:t>In simple terms, this shows that we are thinking of reading as </a:t>
            </a:r>
            <a:r>
              <a:rPr lang="en-GB" b="1" baseline="0" dirty="0" smtClean="0"/>
              <a:t>two main processes – both of which are necessary</a:t>
            </a:r>
            <a:r>
              <a:rPr lang="en-GB" baseline="0" dirty="0" smtClean="0"/>
              <a:t>. We need to teach children how to read the words on the page, but the children need to have the general comprehension OF LANGUAGE WHEN SPOKEN to understand what the words mean.</a:t>
            </a:r>
            <a:endParaRPr lang="en-GB" dirty="0" smtClean="0"/>
          </a:p>
        </p:txBody>
      </p:sp>
      <p:sp>
        <p:nvSpPr>
          <p:cNvPr id="4" name="Slide Number Placeholder 3"/>
          <p:cNvSpPr>
            <a:spLocks noGrp="1"/>
          </p:cNvSpPr>
          <p:nvPr>
            <p:ph type="sldNum" sz="quarter" idx="5"/>
          </p:nvPr>
        </p:nvSpPr>
        <p:spPr/>
        <p:txBody>
          <a:bodyPr/>
          <a:lstStyle/>
          <a:p>
            <a:pPr>
              <a:defRPr/>
            </a:pPr>
            <a:fld id="{D7A5AE87-0C30-4917-A1A6-AD7C52B85C2C}" type="slidenum">
              <a:rPr lang="en-GB" smtClean="0"/>
              <a:pPr>
                <a:defRPr/>
              </a:pPr>
              <a:t>12</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The more spoken language that children know, the better - as this supports reading.</a:t>
            </a:r>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13</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will help to build</a:t>
            </a:r>
            <a:r>
              <a:rPr lang="en-GB" baseline="0" dirty="0" smtClean="0"/>
              <a:t> up your children’s stock of words and knowledge and understanding of the world – talk improves general comprehension and this will help the ability to read.</a:t>
            </a:r>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14</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[Ask the parents</a:t>
            </a:r>
            <a:r>
              <a:rPr lang="en-GB" baseline="0" dirty="0" smtClean="0"/>
              <a:t> this question to draw out as many reasons as possible – ask them to ‘Talk to a partner’ and joke that this is what we do in school nowadays!:]</a:t>
            </a:r>
          </a:p>
          <a:p>
            <a:r>
              <a:rPr lang="en-GB" b="1" baseline="0" dirty="0" smtClean="0"/>
              <a:t>Thousands of new words are learned from books to expand on our daily spoken language.</a:t>
            </a:r>
          </a:p>
          <a:p>
            <a:endParaRPr lang="en-GB" baseline="0" dirty="0" smtClean="0"/>
          </a:p>
          <a:p>
            <a:r>
              <a:rPr lang="en-GB" baseline="0" dirty="0" smtClean="0"/>
              <a:t>For example: Creates an interest in hobbies</a:t>
            </a:r>
          </a:p>
          <a:p>
            <a:r>
              <a:rPr lang="en-GB" baseline="0" dirty="0" smtClean="0"/>
              <a:t>For entertainment and pleasure</a:t>
            </a:r>
          </a:p>
          <a:p>
            <a:r>
              <a:rPr lang="en-GB" baseline="0" dirty="0" smtClean="0"/>
              <a:t>Opens a window on the world (not just for knowledge but also concepts like empathy, understanding, intellect, morals even).</a:t>
            </a:r>
          </a:p>
          <a:p>
            <a:r>
              <a:rPr lang="en-GB" baseline="0" dirty="0" smtClean="0"/>
              <a:t>Firing up our imaginations – teachers can find the books themselves wonderfully stimulating.</a:t>
            </a:r>
          </a:p>
          <a:p>
            <a:r>
              <a:rPr lang="en-GB" baseline="0" dirty="0" smtClean="0"/>
              <a:t>In infant books, often the illustrations provide a ‘story within a story’ with sophisticated concept development.</a:t>
            </a:r>
          </a:p>
          <a:p>
            <a:r>
              <a:rPr lang="en-GB" baseline="0" dirty="0" smtClean="0"/>
              <a:t>Finding solace or expanding our minds with topics of interest.</a:t>
            </a:r>
          </a:p>
          <a:p>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15</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importance</a:t>
            </a:r>
            <a:r>
              <a:rPr lang="en-GB" baseline="0" dirty="0" smtClean="0"/>
              <a:t> of developing a reading culture both at school and in the home cannot be over-emphasised.</a:t>
            </a:r>
          </a:p>
          <a:p>
            <a:endParaRPr lang="en-GB" baseline="0" dirty="0" smtClean="0"/>
          </a:p>
          <a:p>
            <a:r>
              <a:rPr lang="en-GB" baseline="0" dirty="0" smtClean="0"/>
              <a:t>Find ways to encourage reading and to establish reading routines at home if possible – for example, reading at bedtime rather than watching that last TV programme!</a:t>
            </a:r>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16</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 all know what we mean</a:t>
            </a:r>
            <a:r>
              <a:rPr lang="en-GB" baseline="0" dirty="0" smtClean="0"/>
              <a:t> by ‘the alphabet’ but what do we mean by the ‘alphabetic code’?</a:t>
            </a:r>
          </a:p>
          <a:p>
            <a:endParaRPr lang="en-GB" baseline="0" dirty="0" smtClean="0"/>
          </a:p>
          <a:p>
            <a:r>
              <a:rPr lang="en-GB" baseline="0" dirty="0" smtClean="0"/>
              <a:t>If I asked you to write ‘The Alphabet’ you would all know exactly what I mean and it would probably take you between 12 and 15 seconds.</a:t>
            </a:r>
          </a:p>
          <a:p>
            <a:endParaRPr lang="en-GB" baseline="0" dirty="0" smtClean="0"/>
          </a:p>
          <a:p>
            <a:r>
              <a:rPr lang="en-GB" baseline="0" dirty="0" smtClean="0"/>
              <a:t>If I asked you to write the ‘Alphabetic Code’ you might wonder what I was talking about!</a:t>
            </a:r>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17</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Let’s consider how the alphabet</a:t>
            </a:r>
            <a:r>
              <a:rPr lang="en-GB" baseline="0" dirty="0" smtClean="0"/>
              <a:t> helps learning and what we need it for...</a:t>
            </a:r>
          </a:p>
          <a:p>
            <a:endParaRPr lang="en-GB" baseline="0" dirty="0" smtClean="0"/>
          </a:p>
          <a:p>
            <a:r>
              <a:rPr lang="en-GB" baseline="0" dirty="0" smtClean="0"/>
              <a:t>Learn alphabetical order and letter names through singing an alphabet song.</a:t>
            </a:r>
            <a:endParaRPr lang="en-GB" dirty="0" smtClean="0"/>
          </a:p>
          <a:p>
            <a:endParaRPr lang="en-GB" dirty="0" smtClean="0"/>
          </a:p>
          <a:p>
            <a:r>
              <a:rPr lang="en-GB" dirty="0" smtClean="0"/>
              <a:t>Be aware that if children are</a:t>
            </a:r>
            <a:r>
              <a:rPr lang="en-GB" baseline="0" dirty="0" smtClean="0"/>
              <a:t> mainly exposed to capital letters through an alphabet poster whilst saying the names of the letters, they may think of capital letters by names and not their sounds.</a:t>
            </a:r>
          </a:p>
          <a:p>
            <a:r>
              <a:rPr lang="en-GB" baseline="0" dirty="0" smtClean="0"/>
              <a:t>So, capital letters are the same code for the sounds as lower case letters. For example, /a/ (as in apple or Annie) /b/ (as in bat or Ben) /k/ (as in cat or Carla) and so on.</a:t>
            </a:r>
          </a:p>
          <a:p>
            <a:endParaRPr lang="en-GB" baseline="0" dirty="0" smtClean="0"/>
          </a:p>
          <a:p>
            <a:r>
              <a:rPr lang="en-GB" baseline="0" dirty="0" smtClean="0"/>
              <a:t>We can use the alphabet to say the first sounds linked to the letter shapes.</a:t>
            </a:r>
          </a:p>
          <a:p>
            <a:endParaRPr lang="en-GB" baseline="0" dirty="0" smtClean="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18</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When we teach early reading and spelling, we don’t use letter names. </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19</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p:spPr>
      </p:sp>
      <p:sp>
        <p:nvSpPr>
          <p:cNvPr id="1300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[Comment that many children resort to holding the pencil down the cone because they get a better grip for tiny fingers – contrary to the ‘small hands need fat pencils’ theory. </a:t>
            </a:r>
          </a:p>
          <a:p>
            <a:pPr eaLnBrk="1" hangingPunct="1"/>
            <a:endParaRPr lang="en-GB" baseline="0" dirty="0" smtClean="0"/>
          </a:p>
          <a:p>
            <a:pPr eaLnBrk="1" hangingPunct="1"/>
            <a:r>
              <a:rPr lang="en-GB" baseline="0" dirty="0" smtClean="0"/>
              <a:t>So, for learning to write letter shapes, use a normal-sized pencil.</a:t>
            </a:r>
          </a:p>
          <a:p>
            <a:pPr eaLnBrk="1" hangingPunct="1"/>
            <a:endParaRPr lang="en-GB" baseline="0" dirty="0" smtClean="0"/>
          </a:p>
          <a:p>
            <a:pPr eaLnBrk="1" hangingPunct="1"/>
            <a:r>
              <a:rPr lang="en-GB" baseline="0" dirty="0" smtClean="0"/>
              <a:t>We can model the correct pencil hold in a very kind way. “Let me help you”.</a:t>
            </a:r>
            <a:endParaRPr lang="en-GB" dirty="0" smtClean="0"/>
          </a:p>
        </p:txBody>
      </p:sp>
      <p:sp>
        <p:nvSpPr>
          <p:cNvPr id="4" name="Slide Number Placeholder 3"/>
          <p:cNvSpPr>
            <a:spLocks noGrp="1"/>
          </p:cNvSpPr>
          <p:nvPr>
            <p:ph type="sldNum" sz="quarter" idx="5"/>
          </p:nvPr>
        </p:nvSpPr>
        <p:spPr/>
        <p:txBody>
          <a:bodyPr/>
          <a:lstStyle/>
          <a:p>
            <a:pPr>
              <a:defRPr/>
            </a:pPr>
            <a:fld id="{B2502DF0-95EF-42F1-8AA4-BE8F65F3E926}" type="slidenum">
              <a:rPr lang="en-GB" smtClean="0"/>
              <a:pPr>
                <a:defRPr/>
              </a:pPr>
              <a:t>20</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Most people may say they can’t remember the details of how they learned to read!</a:t>
            </a:r>
          </a:p>
        </p:txBody>
      </p:sp>
      <p:sp>
        <p:nvSpPr>
          <p:cNvPr id="4" name="Slide Number Placeholder 3"/>
          <p:cNvSpPr>
            <a:spLocks noGrp="1"/>
          </p:cNvSpPr>
          <p:nvPr>
            <p:ph type="sldNum" sz="quarter" idx="5"/>
          </p:nvPr>
        </p:nvSpPr>
        <p:spPr/>
        <p:txBody>
          <a:bodyPr/>
          <a:lstStyle/>
          <a:p>
            <a:pPr>
              <a:defRPr/>
            </a:pPr>
            <a:fld id="{A247E8E6-A9F7-45C5-B268-FF636468CD07}" type="slidenum">
              <a:rPr lang="en-GB" smtClean="0"/>
              <a:pPr>
                <a:defRPr/>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p:spPr>
      </p:sp>
      <p:sp>
        <p:nvSpPr>
          <p:cNvPr id="1300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Child-friendly phrase, ‘</a:t>
            </a:r>
            <a:r>
              <a:rPr lang="en-GB" dirty="0" err="1" smtClean="0"/>
              <a:t>Froggy</a:t>
            </a:r>
            <a:r>
              <a:rPr lang="en-GB" dirty="0" smtClean="0"/>
              <a:t> legs with the log under’ or ‘sitting on a log’. Demonstrate by forming the back legs of the frog (thumb and index finger), pinch the pencil at the end of the cylinder shape (not down the cone) and place the middle finger under the pencil. This creates</a:t>
            </a:r>
            <a:r>
              <a:rPr lang="en-GB" baseline="0" dirty="0" smtClean="0"/>
              <a:t> the tripod grip.</a:t>
            </a:r>
          </a:p>
          <a:p>
            <a:pPr eaLnBrk="1" hangingPunct="1"/>
            <a:endParaRPr lang="en-GB" baseline="0" dirty="0" smtClean="0"/>
          </a:p>
          <a:p>
            <a:pPr eaLnBrk="1" hangingPunct="1"/>
            <a:r>
              <a:rPr lang="en-GB" baseline="0" dirty="0" smtClean="0"/>
              <a:t>We can model the correct pencil hold in a very kind way. “Let me help you, I’ll show you again how to do it!.</a:t>
            </a:r>
            <a:endParaRPr lang="en-GB" dirty="0" smtClean="0"/>
          </a:p>
        </p:txBody>
      </p:sp>
      <p:sp>
        <p:nvSpPr>
          <p:cNvPr id="4" name="Slide Number Placeholder 3"/>
          <p:cNvSpPr>
            <a:spLocks noGrp="1"/>
          </p:cNvSpPr>
          <p:nvPr>
            <p:ph type="sldNum" sz="quarter" idx="5"/>
          </p:nvPr>
        </p:nvSpPr>
        <p:spPr/>
        <p:txBody>
          <a:bodyPr/>
          <a:lstStyle/>
          <a:p>
            <a:pPr>
              <a:defRPr/>
            </a:pPr>
            <a:fld id="{B2502DF0-95EF-42F1-8AA4-BE8F65F3E926}" type="slidenum">
              <a:rPr lang="en-GB" smtClean="0"/>
              <a:pPr>
                <a:defRPr/>
              </a:pPr>
              <a:t>21</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[Model the blending. Make</a:t>
            </a:r>
            <a:r>
              <a:rPr lang="en-GB" baseline="0" dirty="0" smtClean="0"/>
              <a:t> sure that you say pure sounds /s/ /</a:t>
            </a:r>
            <a:r>
              <a:rPr lang="en-GB" baseline="0" dirty="0" err="1" smtClean="0"/>
              <a:t>oa</a:t>
            </a:r>
            <a:r>
              <a:rPr lang="en-GB" baseline="0" dirty="0" smtClean="0"/>
              <a:t>/ /p/ with no added ‘uh’ sound on the /s/ and /p/.</a:t>
            </a:r>
          </a:p>
          <a:p>
            <a:pPr eaLnBrk="1" hangingPunct="1"/>
            <a:endParaRPr lang="en-GB" baseline="0" dirty="0" smtClean="0"/>
          </a:p>
          <a:p>
            <a:pPr eaLnBrk="1" hangingPunct="1"/>
            <a:r>
              <a:rPr lang="en-GB" baseline="0" dirty="0" smtClean="0"/>
              <a:t>The more accurately the sounds are uttered, the more likely the child is to ‘discern’ the focus word.</a:t>
            </a:r>
            <a:endParaRPr lang="en-GB" dirty="0" smtClean="0"/>
          </a:p>
        </p:txBody>
      </p:sp>
      <p:sp>
        <p:nvSpPr>
          <p:cNvPr id="4" name="Slide Number Placeholder 3"/>
          <p:cNvSpPr>
            <a:spLocks noGrp="1"/>
          </p:cNvSpPr>
          <p:nvPr>
            <p:ph type="sldNum" sz="quarter" idx="5"/>
          </p:nvPr>
        </p:nvSpPr>
        <p:spPr/>
        <p:txBody>
          <a:bodyPr/>
          <a:lstStyle/>
          <a:p>
            <a:pPr>
              <a:defRPr/>
            </a:pPr>
            <a:fld id="{B3F66E35-5277-43C0-8CC0-3DEA90ECA7CA}" type="slidenum">
              <a:rPr lang="en-GB" smtClean="0"/>
              <a:pPr>
                <a:defRPr/>
              </a:pPr>
              <a:t>22</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The word ‘synthetic’ comes from the process of ‘synthesising’ which</a:t>
            </a:r>
            <a:r>
              <a:rPr lang="en-GB" baseline="0" dirty="0" smtClean="0"/>
              <a:t> means sounding out and blending to read the word.</a:t>
            </a:r>
            <a:endParaRPr lang="en-GB" dirty="0" smtClean="0"/>
          </a:p>
        </p:txBody>
      </p:sp>
      <p:sp>
        <p:nvSpPr>
          <p:cNvPr id="4" name="Slide Number Placeholder 3"/>
          <p:cNvSpPr>
            <a:spLocks noGrp="1"/>
          </p:cNvSpPr>
          <p:nvPr>
            <p:ph type="sldNum" sz="quarter" idx="5"/>
          </p:nvPr>
        </p:nvSpPr>
        <p:spPr/>
        <p:txBody>
          <a:bodyPr/>
          <a:lstStyle/>
          <a:p>
            <a:pPr>
              <a:defRPr/>
            </a:pPr>
            <a:fld id="{B3F66E35-5277-43C0-8CC0-3DEA90ECA7CA}" type="slidenum">
              <a:rPr lang="en-GB" smtClean="0"/>
              <a:pPr>
                <a:defRPr/>
              </a:pPr>
              <a:t>23</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We teach that the code is reversible. The synthetic phonics teaching principles include the teaching of reading and spelling </a:t>
            </a:r>
            <a:r>
              <a:rPr lang="en-GB" b="1" dirty="0" smtClean="0"/>
              <a:t>within the same lessons</a:t>
            </a:r>
            <a:r>
              <a:rPr lang="en-GB" dirty="0" smtClean="0"/>
              <a:t>.</a:t>
            </a:r>
          </a:p>
        </p:txBody>
      </p:sp>
      <p:sp>
        <p:nvSpPr>
          <p:cNvPr id="4" name="Slide Number Placeholder 3"/>
          <p:cNvSpPr>
            <a:spLocks noGrp="1"/>
          </p:cNvSpPr>
          <p:nvPr>
            <p:ph type="sldNum" sz="quarter" idx="5"/>
          </p:nvPr>
        </p:nvSpPr>
        <p:spPr/>
        <p:txBody>
          <a:bodyPr/>
          <a:lstStyle/>
          <a:p>
            <a:pPr>
              <a:defRPr/>
            </a:pPr>
            <a:fld id="{8B3CF5B5-367B-4B84-A096-6D0E0EAA5002}" type="slidenum">
              <a:rPr lang="en-GB" smtClean="0"/>
              <a:pPr>
                <a:defRPr/>
              </a:pPr>
              <a:t>24</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Ask the parents to spell a multi-syllable word that you have made up.</a:t>
            </a:r>
          </a:p>
          <a:p>
            <a:endParaRPr lang="en-GB" dirty="0" smtClean="0"/>
          </a:p>
          <a:p>
            <a:r>
              <a:rPr lang="en-GB" dirty="0" smtClean="0"/>
              <a:t>For example, </a:t>
            </a:r>
            <a:r>
              <a:rPr lang="en-GB" dirty="0" err="1" smtClean="0"/>
              <a:t>Skedringham</a:t>
            </a:r>
            <a:r>
              <a:rPr lang="en-GB" dirty="0" smtClean="0"/>
              <a:t> (say it as ‘</a:t>
            </a:r>
            <a:r>
              <a:rPr lang="en-GB" dirty="0" err="1" smtClean="0"/>
              <a:t>Skedringum</a:t>
            </a:r>
            <a:r>
              <a:rPr lang="en-GB" dirty="0" smtClean="0"/>
              <a:t>’)</a:t>
            </a:r>
          </a:p>
          <a:p>
            <a:endParaRPr lang="en-GB" dirty="0" smtClean="0"/>
          </a:p>
          <a:p>
            <a:r>
              <a:rPr lang="en-GB" dirty="0" smtClean="0"/>
              <a:t>[The parents will describe that they broke it into chunks, or syllables. In other words, they used their phonics skill. They may assume it is a</a:t>
            </a:r>
            <a:r>
              <a:rPr lang="en-GB" baseline="0" dirty="0" smtClean="0"/>
              <a:t> place name – and spell it ‘ham’ at the end, even if you pronounced it as ‘um’ at the end.]</a:t>
            </a:r>
            <a:endParaRPr lang="en-GB" dirty="0" smtClean="0"/>
          </a:p>
          <a:p>
            <a:endParaRPr lang="en-GB" dirty="0" smtClean="0"/>
          </a:p>
          <a:p>
            <a:r>
              <a:rPr lang="en-GB" dirty="0" smtClean="0"/>
              <a:t>Using phonics</a:t>
            </a:r>
            <a:r>
              <a:rPr lang="en-GB" baseline="0" dirty="0" smtClean="0"/>
              <a:t> for reading and spelling are skills even of ADULT proficient readers and spellers.</a:t>
            </a:r>
          </a:p>
          <a:p>
            <a:endParaRPr lang="en-GB" baseline="0" dirty="0" smtClean="0"/>
          </a:p>
          <a:p>
            <a:r>
              <a:rPr lang="en-GB" baseline="0" dirty="0" smtClean="0"/>
              <a:t>We set children up for lifelong reading and spelling when we teach phonics rigorously.</a:t>
            </a:r>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25</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26</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TextEdit="1"/>
          </p:cNvSpPr>
          <p:nvPr>
            <p:ph type="sldImg"/>
          </p:nvPr>
        </p:nvSpPr>
        <p:spPr bwMode="auto">
          <a:noFill/>
          <a:ln>
            <a:solidFill>
              <a:srgbClr val="000000"/>
            </a:solidFill>
            <a:miter lim="800000"/>
            <a:headEnd/>
            <a:tailEnd/>
          </a:ln>
        </p:spPr>
      </p:sp>
      <p:sp>
        <p:nvSpPr>
          <p:cNvPr id="235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It is the ‘complexity’ of the English Alphabetic Code</a:t>
            </a:r>
            <a:r>
              <a:rPr lang="en-GB" baseline="0" dirty="0" smtClean="0"/>
              <a:t> which we need to address – and how best we can teach it for reading and spelling so that no learners get left behind and all learners can reach their full potential.</a:t>
            </a:r>
            <a:endParaRPr lang="en-GB" dirty="0" smtClean="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27</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A phoneme</a:t>
            </a:r>
            <a:r>
              <a:rPr lang="en-GB" baseline="0" dirty="0" smtClean="0"/>
              <a:t> is the smallest identifiable sound in speech which changes the meaning of the word.</a:t>
            </a:r>
          </a:p>
          <a:p>
            <a:pPr eaLnBrk="1" hangingPunct="1"/>
            <a:endParaRPr lang="en-GB" baseline="0" dirty="0" smtClean="0"/>
          </a:p>
          <a:p>
            <a:pPr eaLnBrk="1" hangingPunct="1"/>
            <a:r>
              <a:rPr lang="en-GB" baseline="0" dirty="0" smtClean="0"/>
              <a:t>Thus, changing the sound /k/ in coat to the sound /b/ changes the meaning from ‘coat’ to ‘boat’.</a:t>
            </a:r>
          </a:p>
          <a:p>
            <a:pPr eaLnBrk="1" hangingPunct="1"/>
            <a:endParaRPr lang="en-GB" baseline="0" dirty="0" smtClean="0"/>
          </a:p>
          <a:p>
            <a:pPr eaLnBrk="1" hangingPunct="1"/>
            <a:r>
              <a:rPr lang="en-GB" baseline="0" dirty="0" smtClean="0"/>
              <a:t>The phonics programme shares the notion of using the slash marks to indicate the ‘sounds’ or ‘phonemes’ with everyone – the teachers, the children and the parents.</a:t>
            </a:r>
          </a:p>
          <a:p>
            <a:pPr eaLnBrk="1" hangingPunct="1"/>
            <a:r>
              <a:rPr lang="en-GB" baseline="0" dirty="0" smtClean="0"/>
              <a:t>The slash marks are used on the resources. The children need to be told that these are not letter shapes, that they are slash marks and we use them when we mean the sound, not the letters.</a:t>
            </a:r>
            <a:endParaRPr lang="en-GB" dirty="0" smtClean="0"/>
          </a:p>
        </p:txBody>
      </p:sp>
      <p:sp>
        <p:nvSpPr>
          <p:cNvPr id="4" name="Slide Number Placeholder 3"/>
          <p:cNvSpPr>
            <a:spLocks noGrp="1"/>
          </p:cNvSpPr>
          <p:nvPr>
            <p:ph type="sldNum" sz="quarter" idx="5"/>
          </p:nvPr>
        </p:nvSpPr>
        <p:spPr/>
        <p:txBody>
          <a:bodyPr/>
          <a:lstStyle/>
          <a:p>
            <a:pPr>
              <a:defRPr/>
            </a:pPr>
            <a:fld id="{72DE74AE-1467-413A-A715-A45951C37F5A}" type="slidenum">
              <a:rPr lang="en-GB" smtClean="0"/>
              <a:pPr>
                <a:defRPr/>
              </a:pPr>
              <a:t>28</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[Say the sounds for the graphemes on the slide – but make the point about not adding the schwa ‘uh’ effect –</a:t>
            </a:r>
            <a:r>
              <a:rPr lang="en-GB" baseline="0" dirty="0" smtClean="0"/>
              <a:t> e.g. ‘t’ not ‘</a:t>
            </a:r>
            <a:r>
              <a:rPr lang="en-GB" baseline="0" dirty="0" err="1" smtClean="0"/>
              <a:t>tuh</a:t>
            </a:r>
            <a:r>
              <a:rPr lang="en-GB" baseline="0" dirty="0" smtClean="0"/>
              <a:t>’.]</a:t>
            </a:r>
            <a:endParaRPr lang="en-GB" dirty="0" smtClean="0"/>
          </a:p>
        </p:txBody>
      </p:sp>
      <p:sp>
        <p:nvSpPr>
          <p:cNvPr id="4" name="Slide Number Placeholder 3"/>
          <p:cNvSpPr>
            <a:spLocks noGrp="1"/>
          </p:cNvSpPr>
          <p:nvPr>
            <p:ph type="sldNum" sz="quarter" idx="5"/>
          </p:nvPr>
        </p:nvSpPr>
        <p:spPr/>
        <p:txBody>
          <a:bodyPr/>
          <a:lstStyle/>
          <a:p>
            <a:pPr>
              <a:defRPr/>
            </a:pPr>
            <a:fld id="{BD967500-C3A8-4F9C-8C48-CD908C765EA0}" type="slidenum">
              <a:rPr lang="en-GB" smtClean="0"/>
              <a:pPr>
                <a:defRPr/>
              </a:pPr>
              <a:t>29</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[Point out to the parents</a:t>
            </a:r>
            <a:r>
              <a:rPr lang="en-GB" baseline="0" dirty="0" smtClean="0"/>
              <a:t> that the letters in the slash marks denoting the sound stay the same – but the spellings alter.</a:t>
            </a:r>
          </a:p>
          <a:p>
            <a:endParaRPr lang="en-GB" baseline="0" dirty="0" smtClean="0"/>
          </a:p>
          <a:p>
            <a:r>
              <a:rPr lang="en-GB" baseline="0" dirty="0" smtClean="0"/>
              <a:t>Let them study their mini alphabetic code chart if you have supplied one.]</a:t>
            </a:r>
          </a:p>
          <a:p>
            <a:endParaRPr lang="en-GB" baseline="0" dirty="0" smtClean="0"/>
          </a:p>
          <a:p>
            <a:r>
              <a:rPr lang="en-GB" baseline="0" dirty="0" smtClean="0"/>
              <a:t>[In Phonics International, we teach some </a:t>
            </a:r>
            <a:r>
              <a:rPr lang="en-GB" b="1" baseline="0" dirty="0" smtClean="0"/>
              <a:t>spelling alternatives </a:t>
            </a:r>
            <a:r>
              <a:rPr lang="en-GB" baseline="0" dirty="0" smtClean="0"/>
              <a:t>early in the programme – before all the sounds are taught. Be ready to acknowledge this if questioned.]</a:t>
            </a:r>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30</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Does anyone</a:t>
            </a:r>
            <a:r>
              <a:rPr lang="en-GB" baseline="0" dirty="0" smtClean="0"/>
              <a:t> remember ‘Janet and John’, ‘Roger Red Hat’, ‘Oxford Reading Tree’?</a:t>
            </a:r>
          </a:p>
          <a:p>
            <a:pPr eaLnBrk="1" hangingPunct="1"/>
            <a:endParaRPr lang="en-GB" baseline="0" dirty="0" smtClean="0"/>
          </a:p>
          <a:p>
            <a:pPr eaLnBrk="1" hangingPunct="1"/>
            <a:r>
              <a:rPr lang="en-GB" baseline="0" dirty="0" smtClean="0"/>
              <a:t>Children were not necessarily TAUGHT to read per se, but picked up reading book-by-book – getting through the reading scheme.</a:t>
            </a:r>
          </a:p>
          <a:p>
            <a:pPr eaLnBrk="1" hangingPunct="1"/>
            <a:endParaRPr lang="en-GB" baseline="0" dirty="0" smtClean="0"/>
          </a:p>
          <a:p>
            <a:pPr eaLnBrk="1" hangingPunct="1"/>
            <a:r>
              <a:rPr lang="en-GB" baseline="0" dirty="0" smtClean="0"/>
              <a:t>It’s not true that exposure to lots of books at home enables children to read – but it is likely to  result in great language development and this is extremely important.</a:t>
            </a:r>
            <a:endParaRPr lang="en-GB" dirty="0" smtClean="0"/>
          </a:p>
        </p:txBody>
      </p:sp>
      <p:sp>
        <p:nvSpPr>
          <p:cNvPr id="4" name="Slide Number Placeholder 3"/>
          <p:cNvSpPr>
            <a:spLocks noGrp="1"/>
          </p:cNvSpPr>
          <p:nvPr>
            <p:ph type="sldNum" sz="quarter" idx="5"/>
          </p:nvPr>
        </p:nvSpPr>
        <p:spPr/>
        <p:txBody>
          <a:bodyPr/>
          <a:lstStyle/>
          <a:p>
            <a:pPr>
              <a:defRPr/>
            </a:pPr>
            <a:fld id="{A247E8E6-A9F7-45C5-B268-FF636468CD07}" type="slidenum">
              <a:rPr lang="en-GB" smtClean="0"/>
              <a:pPr>
                <a:defRPr/>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No wonder so many children have struggled to learn to read!</a:t>
            </a:r>
          </a:p>
          <a:p>
            <a:pPr eaLnBrk="1" hangingPunct="1"/>
            <a:endParaRPr lang="en-GB" dirty="0" smtClean="0"/>
          </a:p>
          <a:p>
            <a:pPr eaLnBrk="1" hangingPunct="1"/>
            <a:r>
              <a:rPr lang="en-GB" dirty="0" smtClean="0"/>
              <a:t>Spanish</a:t>
            </a:r>
            <a:r>
              <a:rPr lang="en-GB" baseline="0" dirty="0" smtClean="0"/>
              <a:t> children do not have to contend with this complexity.</a:t>
            </a:r>
          </a:p>
          <a:p>
            <a:pPr eaLnBrk="1" hangingPunct="1"/>
            <a:endParaRPr lang="en-GB" baseline="0" dirty="0" smtClean="0"/>
          </a:p>
          <a:p>
            <a:pPr eaLnBrk="1" hangingPunct="1"/>
            <a:r>
              <a:rPr lang="en-GB" baseline="0" dirty="0" smtClean="0"/>
              <a:t>[There are further spelling alternatives such as /e/ as in ‘</a:t>
            </a:r>
            <a:r>
              <a:rPr lang="en-GB" b="1" baseline="0" dirty="0" smtClean="0"/>
              <a:t>a</a:t>
            </a:r>
            <a:r>
              <a:rPr lang="en-GB" baseline="0" dirty="0" smtClean="0"/>
              <a:t>ny’ and ‘m</a:t>
            </a:r>
            <a:r>
              <a:rPr lang="en-GB" b="1" baseline="0" dirty="0" smtClean="0"/>
              <a:t>a</a:t>
            </a:r>
            <a:r>
              <a:rPr lang="en-GB" baseline="0" dirty="0" smtClean="0"/>
              <a:t>ny’ and schwa /u/ in ‘</a:t>
            </a:r>
            <a:r>
              <a:rPr lang="en-GB" b="1" baseline="0" dirty="0" smtClean="0"/>
              <a:t>a</a:t>
            </a:r>
            <a:r>
              <a:rPr lang="en-GB" baseline="0" dirty="0" smtClean="0"/>
              <a:t>bout’ but four examples is enough to take on board at this stage!]</a:t>
            </a:r>
            <a:endParaRPr lang="en-GB" dirty="0" smtClean="0"/>
          </a:p>
        </p:txBody>
      </p:sp>
      <p:sp>
        <p:nvSpPr>
          <p:cNvPr id="4" name="Slide Number Placeholder 3"/>
          <p:cNvSpPr>
            <a:spLocks noGrp="1"/>
          </p:cNvSpPr>
          <p:nvPr>
            <p:ph type="sldNum" sz="quarter" idx="5"/>
          </p:nvPr>
        </p:nvSpPr>
        <p:spPr/>
        <p:txBody>
          <a:bodyPr/>
          <a:lstStyle/>
          <a:p>
            <a:pPr>
              <a:defRPr/>
            </a:pPr>
            <a:fld id="{96B1A965-74A5-4684-99C4-5270F39F5FF9}" type="slidenum">
              <a:rPr lang="en-GB" smtClean="0"/>
              <a:pPr>
                <a:defRPr/>
              </a:pPr>
              <a:t>31</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The need to tweak</a:t>
            </a:r>
            <a:r>
              <a:rPr lang="en-GB" baseline="0" dirty="0" smtClean="0"/>
              <a:t> or modify the pronunciation of blended words is quite a common feature – especially with many words ending with the letter ‘s’ such as ‘pies’ and ‘peas’. Children then need to learn that these words are not spelt with the letter ‘z’ at the end!</a:t>
            </a:r>
            <a:endParaRPr lang="en-GB" dirty="0" smtClean="0"/>
          </a:p>
        </p:txBody>
      </p:sp>
      <p:sp>
        <p:nvSpPr>
          <p:cNvPr id="4" name="Slide Number Placeholder 3"/>
          <p:cNvSpPr>
            <a:spLocks noGrp="1"/>
          </p:cNvSpPr>
          <p:nvPr>
            <p:ph type="sldNum" sz="quarter" idx="5"/>
          </p:nvPr>
        </p:nvSpPr>
        <p:spPr/>
        <p:txBody>
          <a:bodyPr/>
          <a:lstStyle/>
          <a:p>
            <a:pPr>
              <a:defRPr/>
            </a:pPr>
            <a:fld id="{9A800F6E-CBAF-4659-BB9A-E9C4E7E4018D}" type="slidenum">
              <a:rPr lang="en-GB" smtClean="0"/>
              <a:pPr>
                <a:defRPr/>
              </a:pPr>
              <a:t>32</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33</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 constantly support and teach spelling throughout the curriculum</a:t>
            </a:r>
            <a:r>
              <a:rPr lang="en-GB" baseline="0" dirty="0" smtClean="0"/>
              <a:t> supported by Alphabetic Code Charts in every classroom.</a:t>
            </a:r>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34</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TextEdit="1"/>
          </p:cNvSpPr>
          <p:nvPr>
            <p:ph type="sldImg"/>
          </p:nvPr>
        </p:nvSpPr>
        <p:spPr bwMode="auto">
          <a:noFill/>
          <a:ln>
            <a:solidFill>
              <a:srgbClr val="000000"/>
            </a:solidFill>
            <a:miter lim="800000"/>
            <a:headEnd/>
            <a:tailEnd/>
          </a:ln>
        </p:spPr>
      </p:sp>
      <p:sp>
        <p:nvSpPr>
          <p:cNvPr id="235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dirty="0" smtClean="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35</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TextEdit="1"/>
          </p:cNvSpPr>
          <p:nvPr>
            <p:ph type="sldImg"/>
          </p:nvPr>
        </p:nvSpPr>
        <p:spPr bwMode="auto">
          <a:noFill/>
          <a:ln>
            <a:solidFill>
              <a:srgbClr val="000000"/>
            </a:solidFill>
            <a:miter lim="800000"/>
            <a:headEnd/>
            <a:tailEnd/>
          </a:ln>
        </p:spPr>
      </p:sp>
      <p:sp>
        <p:nvSpPr>
          <p:cNvPr id="235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dirty="0" smtClean="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36</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baseline="0" dirty="0" smtClean="0"/>
          </a:p>
        </p:txBody>
      </p:sp>
      <p:sp>
        <p:nvSpPr>
          <p:cNvPr id="4" name="Slide Number Placeholder 3"/>
          <p:cNvSpPr>
            <a:spLocks noGrp="1"/>
          </p:cNvSpPr>
          <p:nvPr>
            <p:ph type="sldNum" sz="quarter" idx="5"/>
          </p:nvPr>
        </p:nvSpPr>
        <p:spPr/>
        <p:txBody>
          <a:bodyPr/>
          <a:lstStyle/>
          <a:p>
            <a:pPr>
              <a:defRPr/>
            </a:pPr>
            <a:fld id="{79DB7817-2623-4948-82E2-587C164D6036}" type="slidenum">
              <a:rPr lang="en-GB" smtClean="0"/>
              <a:pPr>
                <a:defRPr/>
              </a:pPr>
              <a:t>37</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Children with</a:t>
            </a:r>
            <a:r>
              <a:rPr lang="en-GB" baseline="0" dirty="0" smtClean="0"/>
              <a:t> different mother tongues may not have the same sounds in their language, such as Spanish, and the Alphabetic Code Chart can be an invaluable aid to make the English sounds explicit and memorable.</a:t>
            </a:r>
          </a:p>
          <a:p>
            <a:endParaRPr lang="en-GB" baseline="0" dirty="0" smtClean="0"/>
          </a:p>
          <a:p>
            <a:r>
              <a:rPr lang="en-GB" baseline="0" dirty="0" smtClean="0"/>
              <a:t>The children need to be able to articulate all the sounds. Phonics teaching helps with this.</a:t>
            </a:r>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38</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[Point out that there is different terminology for describing</a:t>
            </a:r>
            <a:r>
              <a:rPr lang="en-GB" baseline="0" dirty="0" smtClean="0"/>
              <a:t> the simple alphabetic code and the complex alphabetic code.]</a:t>
            </a:r>
          </a:p>
          <a:p>
            <a:pPr eaLnBrk="1" hangingPunct="1"/>
            <a:endParaRPr lang="en-GB" baseline="0" dirty="0" smtClean="0"/>
          </a:p>
          <a:p>
            <a:pPr eaLnBrk="1" hangingPunct="1"/>
            <a:r>
              <a:rPr lang="en-GB" baseline="0" dirty="0" smtClean="0"/>
              <a:t>[Point to a large version of the Alphabetic Code Chart. Point to the first spellings which are taught for the sounds. Then indicate the many spelling alternatives which are then taught later.]</a:t>
            </a:r>
            <a:endParaRPr lang="en-GB" dirty="0" smtClean="0"/>
          </a:p>
        </p:txBody>
      </p:sp>
      <p:sp>
        <p:nvSpPr>
          <p:cNvPr id="4" name="Slide Number Placeholder 3"/>
          <p:cNvSpPr>
            <a:spLocks noGrp="1"/>
          </p:cNvSpPr>
          <p:nvPr>
            <p:ph type="sldNum" sz="quarter" idx="5"/>
          </p:nvPr>
        </p:nvSpPr>
        <p:spPr/>
        <p:txBody>
          <a:bodyPr/>
          <a:lstStyle/>
          <a:p>
            <a:pPr>
              <a:defRPr/>
            </a:pPr>
            <a:fld id="{B3F66E35-5277-43C0-8CC0-3DEA90ECA7CA}" type="slidenum">
              <a:rPr lang="en-GB" smtClean="0"/>
              <a:pPr>
                <a:defRPr/>
              </a:pPr>
              <a:t>39</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http://www.phonicsinternational.com/Debbies_Phonics_Teaching_Tips.pdf</a:t>
            </a:r>
          </a:p>
          <a:p>
            <a:pPr eaLnBrk="1" hangingPunct="1"/>
            <a:endParaRPr lang="en-GB" dirty="0" smtClean="0"/>
          </a:p>
          <a:p>
            <a:pPr eaLnBrk="1" hangingPunct="1"/>
            <a:r>
              <a:rPr lang="en-GB" dirty="0" smtClean="0"/>
              <a:t>[For a</a:t>
            </a:r>
            <a:r>
              <a:rPr lang="en-GB" baseline="0" dirty="0" smtClean="0"/>
              <a:t> true anecdote of teaching a child both the simple and complex code in one teaching session even in Reception, look for the ‘Alice’ story on the Teaching Tips </a:t>
            </a:r>
            <a:r>
              <a:rPr lang="en-GB" baseline="0" dirty="0" err="1" smtClean="0"/>
              <a:t>pdf</a:t>
            </a:r>
            <a:r>
              <a:rPr lang="en-GB" baseline="0" dirty="0" smtClean="0"/>
              <a:t> – link above.]</a:t>
            </a:r>
            <a:endParaRPr lang="en-GB" dirty="0" smtClean="0"/>
          </a:p>
        </p:txBody>
      </p:sp>
      <p:sp>
        <p:nvSpPr>
          <p:cNvPr id="4" name="Slide Number Placeholder 3"/>
          <p:cNvSpPr>
            <a:spLocks noGrp="1"/>
          </p:cNvSpPr>
          <p:nvPr>
            <p:ph type="sldNum" sz="quarter" idx="5"/>
          </p:nvPr>
        </p:nvSpPr>
        <p:spPr/>
        <p:txBody>
          <a:bodyPr/>
          <a:lstStyle/>
          <a:p>
            <a:pPr>
              <a:defRPr/>
            </a:pPr>
            <a:fld id="{B3F66E35-5277-43C0-8CC0-3DEA90ECA7CA}" type="slidenum">
              <a:rPr lang="en-GB" smtClean="0"/>
              <a:pPr>
                <a:defRPr/>
              </a:pPr>
              <a:t>40</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Different</a:t>
            </a:r>
            <a:r>
              <a:rPr lang="en-GB" baseline="0" dirty="0" smtClean="0"/>
              <a:t> teaching methods include:</a:t>
            </a:r>
            <a:r>
              <a:rPr lang="en-GB" dirty="0" smtClean="0"/>
              <a:t> ‘look and say’, ‘real</a:t>
            </a:r>
            <a:r>
              <a:rPr lang="en-GB" baseline="0" dirty="0" smtClean="0"/>
              <a:t> books’, ‘reading schemes’, ‘mixed methods’, ‘range of reading strategies’, ‘whole language’, ‘balanced literacy’, different approaches to ‘phonics’ teaching.</a:t>
            </a:r>
          </a:p>
          <a:p>
            <a:pPr eaLnBrk="1" hangingPunct="1"/>
            <a:endParaRPr lang="en-GB" baseline="0" dirty="0" smtClean="0"/>
          </a:p>
          <a:p>
            <a:pPr eaLnBrk="1" hangingPunct="1"/>
            <a:r>
              <a:rPr lang="en-GB" baseline="0" dirty="0" smtClean="0"/>
              <a:t>You may have heard of some of these approaches or remember them from your own school days.</a:t>
            </a:r>
          </a:p>
          <a:p>
            <a:pPr eaLnBrk="1" hangingPunct="1"/>
            <a:endParaRPr lang="en-GB" baseline="0" dirty="0" smtClean="0"/>
          </a:p>
          <a:p>
            <a:pPr eaLnBrk="1" hangingPunct="1"/>
            <a:endParaRPr lang="en-GB" baseline="0" dirty="0" smtClean="0"/>
          </a:p>
        </p:txBody>
      </p:sp>
      <p:sp>
        <p:nvSpPr>
          <p:cNvPr id="4" name="Slide Number Placeholder 3"/>
          <p:cNvSpPr>
            <a:spLocks noGrp="1"/>
          </p:cNvSpPr>
          <p:nvPr>
            <p:ph type="sldNum" sz="quarter" idx="5"/>
          </p:nvPr>
        </p:nvSpPr>
        <p:spPr/>
        <p:txBody>
          <a:bodyPr/>
          <a:lstStyle/>
          <a:p>
            <a:pPr>
              <a:defRPr/>
            </a:pPr>
            <a:fld id="{A247E8E6-A9F7-45C5-B268-FF636468CD07}" type="slidenum">
              <a:rPr lang="en-GB" smtClean="0"/>
              <a:pPr>
                <a:defRPr/>
              </a:pPr>
              <a:t>4</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p:spPr>
      </p:sp>
      <p:sp>
        <p:nvSpPr>
          <p:cNvPr id="3993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[Ask</a:t>
            </a:r>
            <a:r>
              <a:rPr lang="en-GB" baseline="0" dirty="0" smtClean="0"/>
              <a:t> the parents, ‘How many vowels are there?</a:t>
            </a:r>
          </a:p>
          <a:p>
            <a:pPr eaLnBrk="1" hangingPunct="1"/>
            <a:endParaRPr lang="en-GB" baseline="0" dirty="0" smtClean="0"/>
          </a:p>
          <a:p>
            <a:pPr eaLnBrk="1" hangingPunct="1"/>
            <a:r>
              <a:rPr lang="en-GB" baseline="0" dirty="0" smtClean="0"/>
              <a:t>It would be common for parents to say ‘five’ thinking about vowel letters in the alphabet.]</a:t>
            </a:r>
            <a:endParaRPr lang="en-GB" dirty="0" smtClean="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41</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p:spPr>
      </p:sp>
      <p:sp>
        <p:nvSpPr>
          <p:cNvPr id="3993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This is a good time to ‘say all the sounds’ along with the members of staff in the school</a:t>
            </a:r>
            <a:r>
              <a:rPr lang="en-GB" baseline="0" dirty="0" smtClean="0"/>
              <a:t> – to model the sounds for the parents.</a:t>
            </a:r>
          </a:p>
          <a:p>
            <a:pPr eaLnBrk="1" hangingPunct="1"/>
            <a:endParaRPr lang="en-GB" dirty="0" smtClean="0"/>
          </a:p>
          <a:p>
            <a:pPr eaLnBrk="1" hangingPunct="1"/>
            <a:endParaRPr lang="en-GB" baseline="0" dirty="0" smtClean="0"/>
          </a:p>
          <a:p>
            <a:pPr eaLnBrk="1" hangingPunct="1"/>
            <a:r>
              <a:rPr lang="en-GB" baseline="0" dirty="0" smtClean="0"/>
              <a:t>Remind the parents that they can hear the sounds via the www.phonicsinternational.com website.</a:t>
            </a:r>
            <a:endParaRPr lang="en-GB" dirty="0" smtClean="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42</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p:spPr>
      </p:sp>
      <p:sp>
        <p:nvSpPr>
          <p:cNvPr id="419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[Continue</a:t>
            </a:r>
            <a:r>
              <a:rPr lang="en-GB" baseline="0" dirty="0" smtClean="0"/>
              <a:t> to say these sounds noting how quiet they are in comparison to the vowel sounds.]</a:t>
            </a:r>
          </a:p>
          <a:p>
            <a:pPr eaLnBrk="1" hangingPunct="1"/>
            <a:endParaRPr lang="en-GB" baseline="0" dirty="0" smtClean="0"/>
          </a:p>
          <a:p>
            <a:pPr eaLnBrk="1" hangingPunct="1"/>
            <a:r>
              <a:rPr lang="en-GB" baseline="0" dirty="0" smtClean="0"/>
              <a:t>With ‘combined sounds’, there are around 50 units of sound to be taught – not 44.</a:t>
            </a:r>
          </a:p>
          <a:p>
            <a:pPr eaLnBrk="1" hangingPunct="1"/>
            <a:endParaRPr lang="en-GB"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[Make sure that staff members</a:t>
            </a:r>
            <a:r>
              <a:rPr lang="en-GB" baseline="0" dirty="0" smtClean="0"/>
              <a:t> do not add the ‘schwa’ ‘uh’ when saying the consonant sounds e.g. ‘</a:t>
            </a:r>
            <a:r>
              <a:rPr lang="en-GB" baseline="0" dirty="0" err="1" smtClean="0"/>
              <a:t>suh</a:t>
            </a:r>
            <a:r>
              <a:rPr lang="en-GB" baseline="0" dirty="0" smtClean="0"/>
              <a:t>’ instead of /s/ and ‘</a:t>
            </a:r>
            <a:r>
              <a:rPr lang="en-GB" baseline="0" dirty="0" err="1" smtClean="0"/>
              <a:t>kuh</a:t>
            </a:r>
            <a:r>
              <a:rPr lang="en-GB" baseline="0" dirty="0" smtClean="0"/>
              <a:t>’ instead of /k/ and so on.]</a:t>
            </a:r>
            <a:endParaRPr lang="en-GB" dirty="0" smtClean="0"/>
          </a:p>
          <a:p>
            <a:pPr eaLnBrk="1" hangingPunct="1"/>
            <a:endParaRPr lang="en-GB" dirty="0" smtClean="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43</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GB" dirty="0" smtClean="0"/>
              <a:t>Which sounds provide the VOLUME in spoken words? Orally segment ‘soap’ together by saying the word very slowly to identify the volume. </a:t>
            </a:r>
          </a:p>
          <a:p>
            <a:pPr eaLnBrk="1" hangingPunct="1"/>
            <a:endParaRPr lang="en-GB" dirty="0" smtClean="0"/>
          </a:p>
          <a:p>
            <a:pPr eaLnBrk="1" hangingPunct="1"/>
            <a:r>
              <a:rPr lang="en-GB" dirty="0" smtClean="0"/>
              <a:t>[Say the sounds. Repeat the exercise</a:t>
            </a:r>
            <a:r>
              <a:rPr lang="en-GB" baseline="0" dirty="0" smtClean="0"/>
              <a:t> with discrete sounds. Note the contrast in the sounds, note the mouth movements.</a:t>
            </a:r>
            <a:r>
              <a:rPr lang="en-GB" dirty="0" smtClean="0"/>
              <a:t>]</a:t>
            </a:r>
          </a:p>
          <a:p>
            <a:pPr eaLnBrk="1" hangingPunct="1"/>
            <a:endParaRPr lang="en-GB" dirty="0" smtClean="0"/>
          </a:p>
          <a:p>
            <a:pPr eaLnBrk="1" hangingPunct="1"/>
            <a:r>
              <a:rPr lang="en-GB" b="1" dirty="0" smtClean="0"/>
              <a:t>This</a:t>
            </a:r>
            <a:r>
              <a:rPr lang="en-GB" b="1" baseline="0" dirty="0" smtClean="0"/>
              <a:t> is a dramatic example to compare the quiet consonant sounds and the loud, low vowel sound in the middle. </a:t>
            </a:r>
            <a:r>
              <a:rPr lang="en-GB" b="1" dirty="0" smtClean="0"/>
              <a:t> </a:t>
            </a:r>
          </a:p>
          <a:p>
            <a:pPr eaLnBrk="1" hangingPunct="1"/>
            <a:endParaRPr lang="en-GB" b="1" dirty="0" smtClean="0"/>
          </a:p>
          <a:p>
            <a:pPr eaLnBrk="1" hangingPunct="1"/>
            <a:r>
              <a:rPr lang="en-GB" b="1" dirty="0" smtClean="0"/>
              <a:t>We tell</a:t>
            </a:r>
            <a:r>
              <a:rPr lang="en-GB" b="1" baseline="0" dirty="0" smtClean="0"/>
              <a:t> children to notice what their teeth, mouth, tongue, jaw does when saying the different sounds. Phonics teaching and learning is excellent for children with speech and language difficulties. We need to be mindful of children who may not hear well – including when they have colds or when there are noisy distractions. Some children may not hear the very high sounds or the very low sounds because of partial hearing.</a:t>
            </a:r>
            <a:endParaRPr lang="en-GB" b="1" dirty="0" smtClean="0"/>
          </a:p>
          <a:p>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44</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Parents can help to train children in their</a:t>
            </a:r>
            <a:r>
              <a:rPr lang="en-GB" baseline="0" dirty="0" smtClean="0"/>
              <a:t> awareness of sounds of speech.</a:t>
            </a:r>
          </a:p>
          <a:p>
            <a:endParaRPr lang="en-GB" baseline="0" dirty="0" smtClean="0"/>
          </a:p>
          <a:p>
            <a:r>
              <a:rPr lang="en-GB" baseline="0" dirty="0" smtClean="0"/>
              <a:t>Make up games where you are training your child’s ‘ear’ to discern the words from blending the separate sounds – and to break up the words into their constituent sounds.</a:t>
            </a:r>
          </a:p>
          <a:p>
            <a:endParaRPr lang="en-GB" baseline="0" dirty="0" smtClean="0"/>
          </a:p>
          <a:p>
            <a:r>
              <a:rPr lang="en-GB" baseline="0" dirty="0" smtClean="0"/>
              <a:t>Notice that, for the reading sub-skill, you </a:t>
            </a:r>
            <a:r>
              <a:rPr lang="en-GB" b="1" baseline="0" dirty="0" smtClean="0"/>
              <a:t>start with the separate sounds </a:t>
            </a:r>
            <a:r>
              <a:rPr lang="en-GB" baseline="0" dirty="0" smtClean="0"/>
              <a:t>of the words then say the whole word (your child can start to discern the whole word).</a:t>
            </a:r>
          </a:p>
          <a:p>
            <a:endParaRPr lang="en-GB" baseline="0" dirty="0" smtClean="0"/>
          </a:p>
          <a:p>
            <a:r>
              <a:rPr lang="en-GB" baseline="0" dirty="0" smtClean="0"/>
              <a:t>For the spelling sub-skill, you say the </a:t>
            </a:r>
            <a:r>
              <a:rPr lang="en-GB" b="1" baseline="0" dirty="0" smtClean="0"/>
              <a:t>whole word first </a:t>
            </a:r>
            <a:r>
              <a:rPr lang="en-GB" baseline="0" dirty="0" smtClean="0"/>
              <a:t>followed by saying the separate sounds and eventually the child will be able to do this.</a:t>
            </a:r>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45</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noFill/>
          <a:ln>
            <a:solidFill>
              <a:srgbClr val="000000"/>
            </a:solidFill>
            <a:miter lim="800000"/>
            <a:headEnd/>
            <a:tailEnd/>
          </a:ln>
        </p:spPr>
      </p:sp>
      <p:sp>
        <p:nvSpPr>
          <p:cNvPr id="542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On the</a:t>
            </a:r>
            <a:r>
              <a:rPr lang="en-GB" baseline="0" dirty="0" smtClean="0"/>
              <a:t> alphabetic code chart, we see the sounds shown down the columns; and the letters and letter groups which are code for the sounds are shown across the rows.</a:t>
            </a:r>
          </a:p>
          <a:p>
            <a:pPr eaLnBrk="1" hangingPunct="1"/>
            <a:endParaRPr lang="en-GB" baseline="0" dirty="0" smtClean="0"/>
          </a:p>
          <a:p>
            <a:pPr eaLnBrk="1" hangingPunct="1"/>
            <a:r>
              <a:rPr lang="en-GB" baseline="0" dirty="0" smtClean="0"/>
              <a:t>[Provide the attending parents with mini Alphabetic Code Charts if possible to look at during the session.]</a:t>
            </a:r>
          </a:p>
          <a:p>
            <a:pPr eaLnBrk="1" hangingPunct="1"/>
            <a:endParaRPr lang="en-GB" baseline="0" dirty="0" smtClean="0"/>
          </a:p>
          <a:p>
            <a:pPr eaLnBrk="1" hangingPunct="1"/>
            <a:r>
              <a:rPr lang="en-GB" baseline="0" dirty="0" smtClean="0"/>
              <a:t>[Please note, some parents may express concern that the chart is ‘too much’ for four to five year olds. Reassure them that the children are being taught their phonics in </a:t>
            </a:r>
            <a:r>
              <a:rPr lang="en-GB" b="1" baseline="0" dirty="0" smtClean="0"/>
              <a:t>tiny systematic steps </a:t>
            </a:r>
            <a:r>
              <a:rPr lang="en-GB" baseline="0" dirty="0" smtClean="0"/>
              <a:t>and the chart supports the adults at this point and the children begin to absorb and assimilate the rationale over time. Some children, however, can even ‘self teach’ from the chart.]</a:t>
            </a:r>
          </a:p>
          <a:p>
            <a:pPr eaLnBrk="1" hangingPunct="1"/>
            <a:endParaRPr lang="en-GB" baseline="0" dirty="0" smtClean="0"/>
          </a:p>
          <a:p>
            <a:pPr eaLnBrk="1" hangingPunct="1"/>
            <a:r>
              <a:rPr lang="en-GB" baseline="0" dirty="0" smtClean="0"/>
              <a:t>[There are simpler charts in the Early Years Starter Package.]</a:t>
            </a:r>
            <a:endParaRPr lang="en-GB" dirty="0" smtClean="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46</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noFill/>
          <a:ln>
            <a:solidFill>
              <a:srgbClr val="000000"/>
            </a:solidFill>
            <a:miter lim="800000"/>
            <a:headEnd/>
            <a:tailEnd/>
          </a:ln>
        </p:spPr>
      </p:sp>
      <p:sp>
        <p:nvSpPr>
          <p:cNvPr id="152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This system supports</a:t>
            </a:r>
            <a:r>
              <a:rPr lang="en-GB" baseline="0" dirty="0" smtClean="0"/>
              <a:t> the teaching and learning of both the sounds and the spelling alternatives – so it is sustained throughout the whole programme.</a:t>
            </a:r>
          </a:p>
          <a:p>
            <a:pPr eaLnBrk="1" hangingPunct="1"/>
            <a:endParaRPr lang="en-GB" baseline="0" dirty="0" smtClean="0"/>
          </a:p>
          <a:p>
            <a:pPr eaLnBrk="1" hangingPunct="1"/>
            <a:r>
              <a:rPr lang="en-GB" baseline="0" dirty="0" smtClean="0"/>
              <a:t>The teaching and learning becomes ‘memorable’ and ‘manageable’.</a:t>
            </a:r>
            <a:endParaRPr lang="en-GB" dirty="0" smtClean="0"/>
          </a:p>
        </p:txBody>
      </p:sp>
      <p:sp>
        <p:nvSpPr>
          <p:cNvPr id="4" name="Slide Number Placeholder 3"/>
          <p:cNvSpPr>
            <a:spLocks noGrp="1"/>
          </p:cNvSpPr>
          <p:nvPr>
            <p:ph type="sldNum" sz="quarter" idx="5"/>
          </p:nvPr>
        </p:nvSpPr>
        <p:spPr/>
        <p:txBody>
          <a:bodyPr/>
          <a:lstStyle/>
          <a:p>
            <a:pPr>
              <a:defRPr/>
            </a:pPr>
            <a:fld id="{C10BD866-386F-4443-8DFB-0BADDE747FF8}" type="slidenum">
              <a:rPr lang="en-GB" smtClean="0"/>
              <a:pPr>
                <a:defRPr/>
              </a:pPr>
              <a:t>47</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This alphabetic code chart is colour-coded according to the order of introducing the letter/s-sound correspondences.</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48</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 the Phonics International programme, there are many styles</a:t>
            </a:r>
            <a:r>
              <a:rPr lang="en-GB" baseline="0" dirty="0" smtClean="0"/>
              <a:t> of Alphabetic Code Charts so that we can choose the most fit-for-purpose ones for teaching and for learning.</a:t>
            </a:r>
          </a:p>
          <a:p>
            <a:endParaRPr lang="en-GB" baseline="0" dirty="0" smtClean="0"/>
          </a:p>
          <a:p>
            <a:r>
              <a:rPr lang="en-GB" baseline="0" dirty="0" smtClean="0"/>
              <a:t>Parents can find many types of chart in the free Unit 1 webpage via the www.phonicsinternational.com website.</a:t>
            </a:r>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49</a:t>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Various resources support learning letter/s-sound correspondences to AUTOMATICITY.</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Teachers can use</a:t>
            </a:r>
            <a:r>
              <a:rPr lang="en-GB" baseline="0" dirty="0" smtClean="0"/>
              <a:t> some different core resources</a:t>
            </a:r>
            <a:r>
              <a:rPr lang="en-GB" dirty="0" smtClean="0"/>
              <a:t> whilst the</a:t>
            </a:r>
            <a:r>
              <a:rPr lang="en-GB" baseline="0" dirty="0" smtClean="0"/>
              <a:t> children practise the same skills.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These are further ‘sub-skills’ but this time with the letters and letter groups. Previously we focused on the sub-skills for developing an awareness of the sounds without the letter shapes.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50</a:t>
            </a:fld>
            <a:endParaRPr lang="en-GB"/>
          </a:p>
        </p:txBody>
      </p:sp>
    </p:spTree>
    <p:extLst>
      <p:ext uri="{BB962C8B-B14F-4D97-AF65-F5344CB8AC3E}">
        <p14:creationId xmlns="" xmlns:p14="http://schemas.microsoft.com/office/powerpoint/2010/main" val="4290169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Problems arise not so much from the spoken language but from the written form of the English language.</a:t>
            </a:r>
          </a:p>
          <a:p>
            <a:pPr eaLnBrk="1" hangingPunct="1"/>
            <a:endParaRPr lang="en-GB" dirty="0" smtClean="0"/>
          </a:p>
          <a:p>
            <a:pPr eaLnBrk="1" hangingPunct="1"/>
            <a:r>
              <a:rPr lang="en-GB" dirty="0" smtClean="0"/>
              <a:t>The history of the English language has resulted</a:t>
            </a:r>
            <a:r>
              <a:rPr lang="en-GB" baseline="0" dirty="0" smtClean="0"/>
              <a:t> in a complex alphabetic code for reading and for spelling.</a:t>
            </a:r>
            <a:r>
              <a:rPr lang="en-GB" dirty="0" smtClean="0"/>
              <a:t> </a:t>
            </a:r>
          </a:p>
          <a:p>
            <a:pPr eaLnBrk="1" hangingPunct="1"/>
            <a:endParaRPr lang="en-GB" dirty="0" smtClean="0"/>
          </a:p>
          <a:p>
            <a:pPr eaLnBrk="1" hangingPunct="1"/>
            <a:r>
              <a:rPr lang="en-GB" dirty="0" smtClean="0"/>
              <a:t>In school, we engage the children with the fascinating history of English</a:t>
            </a:r>
            <a:r>
              <a:rPr lang="en-GB" baseline="0" dirty="0" smtClean="0"/>
              <a:t> language development and the reason why reading and spelling is complicated.</a:t>
            </a:r>
          </a:p>
          <a:p>
            <a:pPr eaLnBrk="1" hangingPunct="1"/>
            <a:endParaRPr lang="en-GB" baseline="0" dirty="0" smtClean="0"/>
          </a:p>
          <a:p>
            <a:pPr eaLnBrk="1" hangingPunct="1"/>
            <a:r>
              <a:rPr lang="en-GB" baseline="0" dirty="0" smtClean="0"/>
              <a:t>We talk about the relationship between sounds of speech and letters being a ‘code’ for the sounds of speech.</a:t>
            </a:r>
            <a:endParaRPr lang="en-GB" dirty="0" smtClean="0"/>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121BD3-6C57-4B90-80F5-12F0FB951063}" type="slidenum">
              <a:rPr lang="en-GB"/>
              <a:pPr fontAlgn="base">
                <a:spcBef>
                  <a:spcPct val="0"/>
                </a:spcBef>
                <a:spcAft>
                  <a:spcPct val="0"/>
                </a:spcAft>
                <a:defRPr/>
              </a:pPr>
              <a:t>5</a:t>
            </a:fld>
            <a:endParaRPr lang="en-GB"/>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All of these resources support learning letter/s-sound correspondences to AUTOMATICITY...</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Remember - From print</a:t>
            </a:r>
            <a:r>
              <a:rPr lang="en-GB" baseline="0" dirty="0" smtClean="0"/>
              <a:t> to sound for reading – from sound to print for spelling.</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[Tell the audience: Point to the /s/. Point to the /t/. Now point to the /k/. </a:t>
            </a:r>
            <a:r>
              <a:rPr lang="en-GB" b="1" baseline="0" dirty="0" smtClean="0"/>
              <a:t>They’ll need to say ‘which one?’. </a:t>
            </a:r>
            <a:r>
              <a:rPr lang="en-GB" baseline="0" dirty="0" smtClean="0"/>
              <a:t>Point to the /k/ as in ‘kit’ – point to the /k/ as in ‘duck’ – point to the /k/ as in ‘cat’ – This is one reason why we need </a:t>
            </a:r>
            <a:r>
              <a:rPr lang="en-GB" u="sng" baseline="0" dirty="0" smtClean="0"/>
              <a:t>key words</a:t>
            </a:r>
            <a:r>
              <a:rPr lang="en-GB" u="none" baseline="0" dirty="0" smtClean="0"/>
              <a:t> </a:t>
            </a:r>
            <a:r>
              <a:rPr lang="en-GB" baseline="0" dirty="0" smtClean="0"/>
              <a:t>to root the sounds </a:t>
            </a:r>
            <a:r>
              <a:rPr lang="en-GB" u="sng" baseline="0" dirty="0" smtClean="0"/>
              <a:t>and</a:t>
            </a:r>
            <a:r>
              <a:rPr lang="en-GB" baseline="0" dirty="0" smtClean="0"/>
              <a:t> spelling alternatives.]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When the Say the Sounds poster comes home in the </a:t>
            </a:r>
            <a:r>
              <a:rPr lang="en-GB" baseline="0" dirty="0" err="1" smtClean="0"/>
              <a:t>bookbag</a:t>
            </a:r>
            <a:r>
              <a:rPr lang="en-GB" baseline="0" dirty="0" smtClean="0"/>
              <a:t>, the sounds can be practised at home.</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51</a:t>
            </a:fld>
            <a:endParaRPr lang="en-GB"/>
          </a:p>
        </p:txBody>
      </p:sp>
    </p:spTree>
    <p:extLst>
      <p:ext uri="{BB962C8B-B14F-4D97-AF65-F5344CB8AC3E}">
        <p14:creationId xmlns="" xmlns:p14="http://schemas.microsoft.com/office/powerpoint/2010/main" val="5954555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p:cNvSpPr>
          <p:nvPr>
            <p:ph type="sldImg"/>
          </p:nvPr>
        </p:nvSpPr>
        <p:spPr bwMode="auto">
          <a:noFill/>
          <a:ln>
            <a:solidFill>
              <a:srgbClr val="000000"/>
            </a:solidFill>
            <a:miter lim="800000"/>
            <a:headEnd/>
            <a:tailEnd/>
          </a:ln>
        </p:spPr>
      </p:sp>
      <p:sp>
        <p:nvSpPr>
          <p:cNvPr id="216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baseline="0" dirty="0" smtClean="0"/>
              <a:t>[</a:t>
            </a:r>
            <a:r>
              <a:rPr lang="en-GB" baseline="0" dirty="0" smtClean="0"/>
              <a:t>Provide the parents with an Activity Sheet each and a pencil if possible, and take them through the way the children use them in school. Point out how very ‘core’ and effective these skills’ activities are. Model the finger-tracing for the letter shape whilst saying the sound. Model the finger tracking under the graphemes for sounding out and blending. Model the tallying sounds to thumb and fingers of the left hand, palm facing, for the spelling routine. Count the sounds, write sound dashes on the back of the folded-up part of the Activity Sheet, and say the sounds whilst handwriting the graphemes from left to right. Finish by finger tracking under the graphemes from left to right whilst saying the sounds and blending the word. Is it correct? If so, tick the word.]</a:t>
            </a:r>
          </a:p>
          <a:p>
            <a:pPr eaLnBrk="1" hangingPunct="1"/>
            <a:endParaRPr lang="en-GB" baseline="0" dirty="0" smtClean="0"/>
          </a:p>
          <a:p>
            <a:pPr eaLnBrk="1" hangingPunct="1"/>
            <a:endParaRPr lang="en-GB" dirty="0" smtClean="0"/>
          </a:p>
        </p:txBody>
      </p:sp>
      <p:sp>
        <p:nvSpPr>
          <p:cNvPr id="4" name="Slide Number Placeholder 3"/>
          <p:cNvSpPr>
            <a:spLocks noGrp="1"/>
          </p:cNvSpPr>
          <p:nvPr>
            <p:ph type="sldNum" sz="quarter" idx="5"/>
          </p:nvPr>
        </p:nvSpPr>
        <p:spPr/>
        <p:txBody>
          <a:bodyPr/>
          <a:lstStyle/>
          <a:p>
            <a:pPr>
              <a:defRPr/>
            </a:pPr>
            <a:fld id="{C269311E-19DD-460E-ABF3-A108FC1A6FA6}" type="slidenum">
              <a:rPr lang="en-GB" smtClean="0"/>
              <a:pPr>
                <a:defRPr/>
              </a:pPr>
              <a:t>52</a:t>
            </a:fld>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bwMode="auto">
          <a:noFill/>
          <a:ln>
            <a:solidFill>
              <a:srgbClr val="000000"/>
            </a:solidFill>
            <a:miter lim="800000"/>
            <a:headEnd/>
            <a:tailEnd/>
          </a:ln>
        </p:spPr>
      </p:sp>
      <p:sp>
        <p:nvSpPr>
          <p:cNvPr id="218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Core VAK Activity Sheet – VERY fit</a:t>
            </a:r>
            <a:r>
              <a:rPr lang="en-GB" baseline="0" dirty="0" smtClean="0"/>
              <a:t> for purpose. These develop cumulatively throughout the whole programme. Once children can read, they are continued to support spelling.</a:t>
            </a:r>
          </a:p>
          <a:p>
            <a:pPr eaLnBrk="1" hangingPunct="1"/>
            <a:endParaRPr lang="en-GB" baseline="0" dirty="0" smtClean="0"/>
          </a:p>
          <a:p>
            <a:pPr eaLnBrk="1" hangingPunct="1"/>
            <a:r>
              <a:rPr lang="en-GB" baseline="0" dirty="0" smtClean="0"/>
              <a:t>The alphabetic code knowledge is included on the Activity </a:t>
            </a:r>
            <a:r>
              <a:rPr lang="en-GB" baseline="0" dirty="0" smtClean="0"/>
              <a:t>Sheets for the supporting adult and to inform the parents.</a:t>
            </a:r>
            <a:endParaRPr lang="en-GB" dirty="0" smtClean="0"/>
          </a:p>
          <a:p>
            <a:pPr eaLnBrk="1" hangingPunct="1"/>
            <a:endParaRPr lang="en-GB" baseline="0" dirty="0" smtClean="0"/>
          </a:p>
        </p:txBody>
      </p:sp>
      <p:sp>
        <p:nvSpPr>
          <p:cNvPr id="4" name="Slide Number Placeholder 3"/>
          <p:cNvSpPr>
            <a:spLocks noGrp="1"/>
          </p:cNvSpPr>
          <p:nvPr>
            <p:ph type="sldNum" sz="quarter" idx="5"/>
          </p:nvPr>
        </p:nvSpPr>
        <p:spPr/>
        <p:txBody>
          <a:bodyPr/>
          <a:lstStyle/>
          <a:p>
            <a:pPr>
              <a:defRPr/>
            </a:pPr>
            <a:fld id="{E37DF1A9-3D47-4E9C-BBCA-BF5DDC7DFC7C}" type="slidenum">
              <a:rPr lang="en-GB" smtClean="0"/>
              <a:pPr>
                <a:defRPr/>
              </a:pPr>
              <a:t>53</a:t>
            </a:fld>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p:cNvSpPr>
          <p:nvPr>
            <p:ph type="sldImg"/>
          </p:nvPr>
        </p:nvSpPr>
        <p:spPr bwMode="auto">
          <a:noFill/>
          <a:ln>
            <a:solidFill>
              <a:srgbClr val="000000"/>
            </a:solidFill>
            <a:miter lim="800000"/>
            <a:headEnd/>
            <a:tailEnd/>
          </a:ln>
        </p:spPr>
      </p:sp>
      <p:sp>
        <p:nvSpPr>
          <p:cNvPr id="222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There are cumulative</a:t>
            </a:r>
            <a:r>
              <a:rPr lang="en-GB" baseline="0" dirty="0" smtClean="0"/>
              <a:t> sentences and texts throughout the Phonics International programme.</a:t>
            </a:r>
          </a:p>
          <a:p>
            <a:pPr eaLnBrk="1" hangingPunct="1"/>
            <a:r>
              <a:rPr lang="en-GB" baseline="0" dirty="0" smtClean="0"/>
              <a:t>These are invaluable and can accelerate learning.</a:t>
            </a:r>
          </a:p>
        </p:txBody>
      </p:sp>
      <p:sp>
        <p:nvSpPr>
          <p:cNvPr id="4" name="Slide Number Placeholder 3"/>
          <p:cNvSpPr>
            <a:spLocks noGrp="1"/>
          </p:cNvSpPr>
          <p:nvPr>
            <p:ph type="sldNum" sz="quarter" idx="5"/>
          </p:nvPr>
        </p:nvSpPr>
        <p:spPr/>
        <p:txBody>
          <a:bodyPr/>
          <a:lstStyle/>
          <a:p>
            <a:pPr>
              <a:defRPr/>
            </a:pPr>
            <a:fld id="{20946311-EB25-4B6B-A9C9-E261F7DEC7E9}" type="slidenum">
              <a:rPr lang="en-GB" smtClean="0"/>
              <a:pPr>
                <a:defRPr/>
              </a:pPr>
              <a:t>54</a:t>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Here we have a great example of how the phonics teaching for both reading and spelling can be linked with the</a:t>
            </a:r>
            <a:r>
              <a:rPr lang="en-GB" baseline="0" dirty="0" smtClean="0"/>
              <a:t> spoken language, comprehension and story themes.</a:t>
            </a:r>
          </a:p>
          <a:p>
            <a:pPr eaLnBrk="1" hangingPunct="1"/>
            <a:endParaRPr lang="en-GB" baseline="0" dirty="0" smtClean="0"/>
          </a:p>
          <a:p>
            <a:pPr eaLnBrk="1" hangingPunct="1"/>
            <a:r>
              <a:rPr lang="en-GB" baseline="0" dirty="0" smtClean="0"/>
              <a:t>Ultimately, for spelling many words, the learners need to </a:t>
            </a:r>
            <a:r>
              <a:rPr lang="en-GB" b="1" baseline="0" dirty="0" smtClean="0"/>
              <a:t>recall spelling word banks </a:t>
            </a:r>
            <a:r>
              <a:rPr lang="en-GB" baseline="0" dirty="0" smtClean="0"/>
              <a:t>stored permanently in memory such as the ‘</a:t>
            </a:r>
            <a:r>
              <a:rPr lang="en-GB" baseline="0" dirty="0" err="1" smtClean="0"/>
              <a:t>il</a:t>
            </a:r>
            <a:r>
              <a:rPr lang="en-GB" baseline="0" dirty="0" smtClean="0"/>
              <a:t>’ words above. A story theme and picture, comprehension questions, and even ‘acting out’ the words, can help children to recall spelling word banks.</a:t>
            </a:r>
          </a:p>
          <a:p>
            <a:pPr eaLnBrk="1" hangingPunct="1"/>
            <a:endParaRPr lang="en-GB" baseline="0" dirty="0" smtClean="0"/>
          </a:p>
        </p:txBody>
      </p:sp>
      <p:sp>
        <p:nvSpPr>
          <p:cNvPr id="4" name="Slide Number Placeholder 3"/>
          <p:cNvSpPr>
            <a:spLocks noGrp="1"/>
          </p:cNvSpPr>
          <p:nvPr>
            <p:ph type="sldNum" sz="quarter" idx="5"/>
          </p:nvPr>
        </p:nvSpPr>
        <p:spPr/>
        <p:txBody>
          <a:bodyPr/>
          <a:lstStyle/>
          <a:p>
            <a:pPr>
              <a:defRPr/>
            </a:pPr>
            <a:fld id="{F59460A9-B926-41A8-A329-0338B5E959B0}" type="slidenum">
              <a:rPr lang="en-GB" smtClean="0"/>
              <a:pPr>
                <a:defRPr/>
              </a:pPr>
              <a:t>55</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Please take an interest in your child’s phonics work. It may be helpful to practise</a:t>
            </a:r>
            <a:r>
              <a:rPr lang="en-GB" baseline="0" dirty="0" smtClean="0"/>
              <a:t> some of it again at home as ‘little and often’ learning helps children to remember. </a:t>
            </a:r>
          </a:p>
          <a:p>
            <a:r>
              <a:rPr lang="en-GB" baseline="0" dirty="0" smtClean="0"/>
              <a:t>Give your child plenty of praise for his or her work whatever the level of the knowledge and skill of the child.</a:t>
            </a:r>
          </a:p>
          <a:p>
            <a:r>
              <a:rPr lang="en-GB" baseline="0" dirty="0" smtClean="0"/>
              <a:t>If you have any worries about the phonics work, or any questions, please don’t hesitate to contact your child’s teacher.</a:t>
            </a:r>
          </a:p>
          <a:p>
            <a:r>
              <a:rPr lang="en-GB" baseline="0" dirty="0" smtClean="0"/>
              <a:t>You can always communicate through your child’s READING RECORD BOOK which is also kept in the </a:t>
            </a:r>
            <a:r>
              <a:rPr lang="en-GB" baseline="0" dirty="0" err="1" smtClean="0"/>
              <a:t>bookbag</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56</a:t>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Let’s clarify</a:t>
            </a:r>
            <a:r>
              <a:rPr lang="en-GB" baseline="0" dirty="0" smtClean="0"/>
              <a:t> the methods of differentiation when each learner has the same Activity Sheet and Cumulative Text.</a:t>
            </a:r>
          </a:p>
          <a:p>
            <a:pPr eaLnBrk="1" hangingPunct="1"/>
            <a:endParaRPr lang="en-GB" baseline="0" dirty="0" smtClean="0"/>
          </a:p>
          <a:p>
            <a:pPr eaLnBrk="1" hangingPunct="1"/>
            <a:r>
              <a:rPr lang="en-GB" baseline="0" dirty="0" smtClean="0"/>
              <a:t>We would really appreciate if you could take an interest in the phonics work coming home in the </a:t>
            </a:r>
            <a:r>
              <a:rPr lang="en-GB" baseline="0" dirty="0" err="1" smtClean="0"/>
              <a:t>bookbag</a:t>
            </a:r>
            <a:r>
              <a:rPr lang="en-GB" baseline="0" dirty="0" smtClean="0"/>
              <a:t>.</a:t>
            </a:r>
            <a:endParaRPr lang="en-GB" dirty="0" smtClean="0"/>
          </a:p>
        </p:txBody>
      </p:sp>
      <p:sp>
        <p:nvSpPr>
          <p:cNvPr id="4" name="Slide Number Placeholder 3"/>
          <p:cNvSpPr>
            <a:spLocks noGrp="1"/>
          </p:cNvSpPr>
          <p:nvPr>
            <p:ph type="sldNum" sz="quarter" idx="5"/>
          </p:nvPr>
        </p:nvSpPr>
        <p:spPr/>
        <p:txBody>
          <a:bodyPr/>
          <a:lstStyle/>
          <a:p>
            <a:pPr>
              <a:defRPr/>
            </a:pPr>
            <a:fld id="{3A55AA11-04FB-484C-928B-8DE03B1A1682}" type="slidenum">
              <a:rPr lang="en-GB" smtClean="0"/>
              <a:pPr>
                <a:defRPr/>
              </a:pPr>
              <a:t>57</a:t>
            </a:fld>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dirty="0" smtClean="0"/>
          </a:p>
        </p:txBody>
      </p:sp>
      <p:sp>
        <p:nvSpPr>
          <p:cNvPr id="4" name="Slide Number Placeholder 3"/>
          <p:cNvSpPr>
            <a:spLocks noGrp="1"/>
          </p:cNvSpPr>
          <p:nvPr>
            <p:ph type="sldNum" sz="quarter" idx="5"/>
          </p:nvPr>
        </p:nvSpPr>
        <p:spPr/>
        <p:txBody>
          <a:bodyPr/>
          <a:lstStyle/>
          <a:p>
            <a:pPr>
              <a:defRPr/>
            </a:pPr>
            <a:fld id="{3A55AA11-04FB-484C-928B-8DE03B1A1682}" type="slidenum">
              <a:rPr lang="en-GB" smtClean="0"/>
              <a:pPr>
                <a:defRPr/>
              </a:pPr>
              <a:t>58</a:t>
            </a:fld>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Children will need different levels of support when reading aloud.</a:t>
            </a:r>
            <a:r>
              <a:rPr lang="en-GB" baseline="0" dirty="0" smtClean="0"/>
              <a:t> </a:t>
            </a:r>
          </a:p>
          <a:p>
            <a:pPr eaLnBrk="1" hangingPunct="1"/>
            <a:r>
              <a:rPr lang="en-GB" baseline="0" dirty="0" smtClean="0"/>
              <a:t>There are different ways that the adult can help the learner to read the words.</a:t>
            </a:r>
            <a:endParaRPr lang="en-GB" dirty="0" smtClean="0"/>
          </a:p>
        </p:txBody>
      </p:sp>
      <p:sp>
        <p:nvSpPr>
          <p:cNvPr id="4" name="Slide Number Placeholder 3"/>
          <p:cNvSpPr>
            <a:spLocks noGrp="1"/>
          </p:cNvSpPr>
          <p:nvPr>
            <p:ph type="sldNum" sz="quarter" idx="5"/>
          </p:nvPr>
        </p:nvSpPr>
        <p:spPr/>
        <p:txBody>
          <a:bodyPr/>
          <a:lstStyle/>
          <a:p>
            <a:pPr>
              <a:defRPr/>
            </a:pPr>
            <a:fld id="{05438478-5A4E-426F-9731-20610B00235B}" type="slidenum">
              <a:rPr lang="en-GB" smtClean="0"/>
              <a:pPr>
                <a:defRPr/>
              </a:pPr>
              <a:t>59</a:t>
            </a:fld>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noFill/>
          <a:ln>
            <a:solidFill>
              <a:srgbClr val="000000"/>
            </a:solidFill>
            <a:miter lim="800000"/>
            <a:headEnd/>
            <a:tailEnd/>
          </a:ln>
        </p:spPr>
      </p:sp>
      <p:sp>
        <p:nvSpPr>
          <p:cNvPr id="183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Encourage your child</a:t>
            </a:r>
            <a:r>
              <a:rPr lang="en-GB" baseline="0" dirty="0" smtClean="0"/>
              <a:t> to blend and allow time for this.</a:t>
            </a:r>
            <a:endParaRPr lang="en-GB" dirty="0" smtClean="0"/>
          </a:p>
          <a:p>
            <a:pPr eaLnBrk="1" hangingPunct="1"/>
            <a:endParaRPr lang="en-GB" dirty="0" smtClean="0"/>
          </a:p>
          <a:p>
            <a:pPr eaLnBrk="1" hangingPunct="1"/>
            <a:r>
              <a:rPr lang="en-GB" dirty="0" smtClean="0"/>
              <a:t>If you are not</a:t>
            </a:r>
            <a:r>
              <a:rPr lang="en-GB" baseline="0" dirty="0" smtClean="0"/>
              <a:t> feeling confident about supporting the reading in a code-based way, then tell your child the tricky words when he or she is ‘stuck’.</a:t>
            </a:r>
          </a:p>
          <a:p>
            <a:pPr eaLnBrk="1" hangingPunct="1"/>
            <a:endParaRPr lang="en-GB" baseline="0" dirty="0" smtClean="0"/>
          </a:p>
          <a:p>
            <a:pPr eaLnBrk="1" hangingPunct="1"/>
            <a:r>
              <a:rPr lang="en-GB" baseline="0" dirty="0" smtClean="0"/>
              <a:t>[You may wish to mention and/or show any cumulative, decodable reading books which you use in schools for home-reading or reading in school.]</a:t>
            </a:r>
            <a:endParaRPr lang="en-GB" dirty="0" smtClean="0"/>
          </a:p>
        </p:txBody>
      </p:sp>
      <p:sp>
        <p:nvSpPr>
          <p:cNvPr id="4" name="Slide Number Placeholder 3"/>
          <p:cNvSpPr>
            <a:spLocks noGrp="1"/>
          </p:cNvSpPr>
          <p:nvPr>
            <p:ph type="sldNum" sz="quarter" idx="5"/>
          </p:nvPr>
        </p:nvSpPr>
        <p:spPr/>
        <p:txBody>
          <a:bodyPr/>
          <a:lstStyle/>
          <a:p>
            <a:pPr>
              <a:defRPr/>
            </a:pPr>
            <a:fld id="{7C96841F-3121-4DEE-8A40-BCF0F8184AC2}" type="slidenum">
              <a:rPr lang="en-GB" smtClean="0"/>
              <a:pPr>
                <a:defRPr/>
              </a:pPr>
              <a:t>61</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bwMode="auto">
          <a:noFill/>
          <a:ln>
            <a:solidFill>
              <a:srgbClr val="000000"/>
            </a:solidFill>
            <a:miter lim="800000"/>
            <a:headEnd/>
            <a:tailEnd/>
          </a:ln>
        </p:spPr>
      </p:sp>
      <p:sp>
        <p:nvSpPr>
          <p:cNvPr id="160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Not only did Rose and his team of inspectors pay</a:t>
            </a:r>
            <a:r>
              <a:rPr lang="en-GB" baseline="0" dirty="0" smtClean="0"/>
              <a:t> regard to past and recent research, they valued what they saw with their own eyes in real schools. </a:t>
            </a:r>
          </a:p>
        </p:txBody>
      </p:sp>
      <p:sp>
        <p:nvSpPr>
          <p:cNvPr id="4" name="Slide Number Placeholder 3"/>
          <p:cNvSpPr>
            <a:spLocks noGrp="1"/>
          </p:cNvSpPr>
          <p:nvPr>
            <p:ph type="sldNum" sz="quarter" idx="5"/>
          </p:nvPr>
        </p:nvSpPr>
        <p:spPr/>
        <p:txBody>
          <a:bodyPr/>
          <a:lstStyle/>
          <a:p>
            <a:pPr>
              <a:defRPr/>
            </a:pPr>
            <a:fld id="{7416854A-9967-42AA-8418-559253D0F1D5}" type="slidenum">
              <a:rPr lang="en-GB" smtClean="0"/>
              <a:pPr>
                <a:defRPr/>
              </a:pPr>
              <a:t>6</a:t>
            </a:fld>
            <a:endParaRPr lang="en-GB"/>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 cannot overemphasise</a:t>
            </a:r>
            <a:r>
              <a:rPr lang="en-GB" baseline="0" dirty="0" smtClean="0"/>
              <a:t> the importance of your child continuing to read aloud and the importance of masses of talking taking place at home.</a:t>
            </a:r>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63</a:t>
            </a:fld>
            <a:endParaRPr lang="en-GB"/>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There are masses of fantastic books, complete with narration, online at the Oxford Owl website.</a:t>
            </a:r>
          </a:p>
          <a:p>
            <a:endParaRPr lang="en-GB" baseline="0" dirty="0" smtClean="0"/>
          </a:p>
          <a:p>
            <a:r>
              <a:rPr lang="en-GB" baseline="0" dirty="0" smtClean="0"/>
              <a:t>[And remember that you can hear the sounds and see their spelling alternatives at www.phonicsinternational.com .]</a:t>
            </a:r>
          </a:p>
          <a:p>
            <a:endParaRPr lang="en-GB" baseline="0" dirty="0" smtClean="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64</a:t>
            </a:fld>
            <a:endParaRPr lang="en-GB"/>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[Describe</a:t>
            </a:r>
            <a:r>
              <a:rPr lang="en-GB" baseline="0" dirty="0" smtClean="0"/>
              <a:t> your school and local library provision – and ask parents to consider starting a Book Club or supporting with the school’s library and so on. Personalise this to your own circumstances.]</a:t>
            </a:r>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65</a:t>
            </a:fld>
            <a:endParaRPr lang="en-GB"/>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Remember that you do not have to worry about your own understanding of phonics as we introduce the alphabetic code</a:t>
            </a:r>
            <a:r>
              <a:rPr lang="en-GB" baseline="0" dirty="0" smtClean="0"/>
              <a:t> to your children in little bite-sized steps. </a:t>
            </a:r>
          </a:p>
          <a:p>
            <a:endParaRPr lang="en-GB" baseline="0" dirty="0" smtClean="0"/>
          </a:p>
          <a:p>
            <a:r>
              <a:rPr lang="en-GB" baseline="0" dirty="0" smtClean="0"/>
              <a:t>All will become clear as the school’s phonics programme progresses and you can even learn more about the alphabetic code alongside your child!</a:t>
            </a:r>
            <a:endParaRPr lang="en-GB" dirty="0"/>
          </a:p>
        </p:txBody>
      </p:sp>
      <p:sp>
        <p:nvSpPr>
          <p:cNvPr id="4" name="Slide Number Placeholder 3"/>
          <p:cNvSpPr>
            <a:spLocks noGrp="1"/>
          </p:cNvSpPr>
          <p:nvPr>
            <p:ph type="sldNum" sz="quarter" idx="10"/>
          </p:nvPr>
        </p:nvSpPr>
        <p:spPr/>
        <p:txBody>
          <a:bodyPr/>
          <a:lstStyle/>
          <a:p>
            <a:pPr>
              <a:defRPr/>
            </a:pPr>
            <a:fld id="{05C0BC06-B768-4E7C-90EE-BE0D3E573130}" type="slidenum">
              <a:rPr lang="en-GB" smtClean="0"/>
              <a:pPr>
                <a:defRPr/>
              </a:pPr>
              <a:t>66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p:spPr>
      </p:sp>
      <p:sp>
        <p:nvSpPr>
          <p:cNvPr id="158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FC41460D-3BD5-4740-9E8E-BD38EBBE6FE8}" type="slidenum">
              <a:rPr lang="en-GB" smtClean="0"/>
              <a:pPr>
                <a:defRPr/>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Our school uses the Phonics International programme which is</a:t>
            </a:r>
            <a:r>
              <a:rPr lang="en-GB" baseline="0" dirty="0" smtClean="0"/>
              <a:t> based upon the Synthetic Phonics Teaching Principles.</a:t>
            </a:r>
          </a:p>
          <a:p>
            <a:pPr eaLnBrk="1" hangingPunct="1"/>
            <a:endParaRPr lang="en-GB" baseline="0" dirty="0" smtClean="0"/>
          </a:p>
          <a:p>
            <a:pPr eaLnBrk="1" hangingPunct="1"/>
            <a:r>
              <a:rPr lang="en-GB" baseline="0" dirty="0" smtClean="0"/>
              <a:t>This teaches beginners the alphabetic code and the alphabet, and the skills of reading, spelling and handwriting and continues as a spelling programme in Key Stage Two.</a:t>
            </a:r>
          </a:p>
          <a:p>
            <a:pPr eaLnBrk="1" hangingPunct="1"/>
            <a:endParaRPr lang="en-GB" baseline="0" dirty="0" smtClean="0"/>
          </a:p>
          <a:p>
            <a:pPr eaLnBrk="1" hangingPunct="1"/>
            <a:r>
              <a:rPr lang="en-GB" baseline="0" dirty="0" smtClean="0"/>
              <a:t>Parents can hear the sounds and learn about the programme via downloadable resources and video clips at the website.</a:t>
            </a:r>
          </a:p>
          <a:p>
            <a:pPr eaLnBrk="1" hangingPunct="1"/>
            <a:endParaRPr lang="en-GB" baseline="0" dirty="0" smtClean="0"/>
          </a:p>
        </p:txBody>
      </p:sp>
      <p:sp>
        <p:nvSpPr>
          <p:cNvPr id="4" name="Slide Number Placeholder 3"/>
          <p:cNvSpPr>
            <a:spLocks noGrp="1"/>
          </p:cNvSpPr>
          <p:nvPr>
            <p:ph type="sldNum" sz="quarter" idx="5"/>
          </p:nvPr>
        </p:nvSpPr>
        <p:spPr/>
        <p:txBody>
          <a:bodyPr/>
          <a:lstStyle/>
          <a:p>
            <a:pPr>
              <a:defRPr/>
            </a:pPr>
            <a:fld id="{79DB7817-2623-4948-82E2-587C164D6036}" type="slidenum">
              <a:rPr lang="en-GB" smtClean="0"/>
              <a:pPr>
                <a:defRPr/>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p:spPr>
      </p:sp>
      <p:sp>
        <p:nvSpPr>
          <p:cNvPr id="111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smtClean="0"/>
              <a:t>[You can expand on this</a:t>
            </a:r>
            <a:r>
              <a:rPr lang="en-GB" baseline="0" dirty="0" smtClean="0"/>
              <a:t>: For example: Only new and unknown words need to be sounded out and blended.</a:t>
            </a:r>
          </a:p>
          <a:p>
            <a:pPr eaLnBrk="1" hangingPunct="1"/>
            <a:endParaRPr lang="en-GB" baseline="0" dirty="0" smtClean="0"/>
          </a:p>
          <a:p>
            <a:pPr eaLnBrk="1" hangingPunct="1"/>
            <a:r>
              <a:rPr lang="en-GB" baseline="0" dirty="0" smtClean="0"/>
              <a:t>Once the sounds have been identified all-through-the-spoken-word, the learner needs to select the correct letters and letter groups which are code for the sounds.</a:t>
            </a:r>
          </a:p>
          <a:p>
            <a:pPr eaLnBrk="1" hangingPunct="1"/>
            <a:endParaRPr lang="en-GB" baseline="0" dirty="0" smtClean="0"/>
          </a:p>
          <a:p>
            <a:pPr eaLnBrk="1" hangingPunct="1"/>
            <a:r>
              <a:rPr lang="en-GB" baseline="0" dirty="0" smtClean="0"/>
              <a:t>Early handwriting is taught as part of the multi-sensory approach to phonics teaching. Hear the sound, say the sound, write the letter shape or letter group.]</a:t>
            </a:r>
            <a:endParaRPr lang="en-GB" dirty="0" smtClean="0"/>
          </a:p>
        </p:txBody>
      </p:sp>
      <p:sp>
        <p:nvSpPr>
          <p:cNvPr id="4" name="Slide Number Placeholder 3"/>
          <p:cNvSpPr>
            <a:spLocks noGrp="1"/>
          </p:cNvSpPr>
          <p:nvPr>
            <p:ph type="sldNum" sz="quarter" idx="5"/>
          </p:nvPr>
        </p:nvSpPr>
        <p:spPr/>
        <p:txBody>
          <a:bodyPr/>
          <a:lstStyle/>
          <a:p>
            <a:pPr>
              <a:defRPr/>
            </a:pPr>
            <a:fld id="{0C89255C-6AD7-477C-9EFE-0E467B672AA2}" type="slidenum">
              <a:rPr lang="en-GB" smtClean="0"/>
              <a:pPr>
                <a:defRPr/>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23FDF74-6CC2-41C0-8105-E89EBCFEBE3C}" type="datetime1">
              <a:rPr lang="en-US" smtClean="0"/>
              <a:pPr>
                <a:defRPr/>
              </a:pPr>
              <a:t>2/29/2012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428A57-E76B-4920-9A3C-DD29975F89C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80E8C71-EC2D-446A-9719-2364FBE182C1}" type="datetime1">
              <a:rPr lang="en-US" smtClean="0"/>
              <a:pPr>
                <a:defRPr/>
              </a:pPr>
              <a:t>2/29/2012</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D9CED80D-44E5-4091-9734-F5FC644FFE4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16DC43-592B-450A-B59B-7DF580AD21F1}" type="datetime1">
              <a:rPr lang="en-US" smtClean="0"/>
              <a:pPr>
                <a:defRPr/>
              </a:pPr>
              <a:t>2/29/2012</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A90FD5C6-FF68-42FB-82ED-1557FF7141E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B0B1AC-6FBB-43F3-B5B0-505D06F5FDDC}" type="datetime1">
              <a:rPr lang="en-US" smtClean="0"/>
              <a:pPr>
                <a:defRPr/>
              </a:pPr>
              <a:t>2/29/2012</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284BF0FB-0A65-4DED-84BA-C44250647EE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C2E0DC0-55B2-4B89-B5CA-09FDBD00FD1C}" type="datetime1">
              <a:rPr lang="en-US" smtClean="0"/>
              <a:pPr>
                <a:defRPr/>
              </a:pPr>
              <a:t>2/29/2012</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4A19B817-F4FC-4638-BD70-FC3C7EBEA65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BE504EE-98B5-4F01-9D90-6309DC0654A4}" type="datetime1">
              <a:rPr lang="en-US" smtClean="0"/>
              <a:pPr>
                <a:defRPr/>
              </a:pPr>
              <a:t>2/29/2012</a:t>
            </a:fld>
            <a:endParaRPr lang="en-US" dirty="0"/>
          </a:p>
        </p:txBody>
      </p:sp>
      <p:sp>
        <p:nvSpPr>
          <p:cNvPr id="6" name="Slide Number Placeholder 5"/>
          <p:cNvSpPr>
            <a:spLocks noGrp="1"/>
          </p:cNvSpPr>
          <p:nvPr>
            <p:ph type="sldNum" sz="quarter" idx="11"/>
          </p:nvPr>
        </p:nvSpPr>
        <p:spPr/>
        <p:txBody>
          <a:bodyPr/>
          <a:lstStyle>
            <a:lvl1pPr>
              <a:defRPr/>
            </a:lvl1pPr>
          </a:lstStyle>
          <a:p>
            <a:pPr>
              <a:defRPr/>
            </a:pPr>
            <a:fld id="{E4DC3C6B-8A80-4B39-9665-D4BF91E4C80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CE7B26A-3696-4F68-B7AC-C4CD7231FB6F}" type="datetime1">
              <a:rPr lang="en-US" smtClean="0"/>
              <a:pPr>
                <a:defRPr/>
              </a:pPr>
              <a:t>2/29/2012</a:t>
            </a:fld>
            <a:endParaRPr lang="en-US" dirty="0"/>
          </a:p>
        </p:txBody>
      </p:sp>
      <p:sp>
        <p:nvSpPr>
          <p:cNvPr id="8" name="Slide Number Placeholder 5"/>
          <p:cNvSpPr>
            <a:spLocks noGrp="1"/>
          </p:cNvSpPr>
          <p:nvPr>
            <p:ph type="sldNum" sz="quarter" idx="11"/>
          </p:nvPr>
        </p:nvSpPr>
        <p:spPr/>
        <p:txBody>
          <a:bodyPr/>
          <a:lstStyle>
            <a:lvl1pPr>
              <a:defRPr/>
            </a:lvl1pPr>
          </a:lstStyle>
          <a:p>
            <a:pPr>
              <a:defRPr/>
            </a:pPr>
            <a:fld id="{B22BA3CA-53A8-4D02-AA6A-AFEC8DB353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0CB1A7C-9AA8-4122-BFCF-989D56F20E4E}" type="datetime1">
              <a:rPr lang="en-US" smtClean="0"/>
              <a:pPr>
                <a:defRPr/>
              </a:pPr>
              <a:t>2/29/2012</a:t>
            </a:fld>
            <a:endParaRPr lang="en-US" dirty="0"/>
          </a:p>
        </p:txBody>
      </p:sp>
      <p:sp>
        <p:nvSpPr>
          <p:cNvPr id="4" name="Slide Number Placeholder 5"/>
          <p:cNvSpPr>
            <a:spLocks noGrp="1"/>
          </p:cNvSpPr>
          <p:nvPr>
            <p:ph type="sldNum" sz="quarter" idx="11"/>
          </p:nvPr>
        </p:nvSpPr>
        <p:spPr/>
        <p:txBody>
          <a:bodyPr/>
          <a:lstStyle>
            <a:lvl1pPr>
              <a:defRPr/>
            </a:lvl1pPr>
          </a:lstStyle>
          <a:p>
            <a:pPr>
              <a:defRPr/>
            </a:pPr>
            <a:fld id="{6415DDDB-E7D6-4697-935A-0D5CC35A1F7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31147B6-B455-41C6-859B-08484AD1F8C3}" type="datetime1">
              <a:rPr lang="en-US" smtClean="0"/>
              <a:pPr>
                <a:defRPr/>
              </a:pPr>
              <a:t>2/29/2012</a:t>
            </a:fld>
            <a:endParaRPr lang="en-US" dirty="0"/>
          </a:p>
        </p:txBody>
      </p:sp>
      <p:sp>
        <p:nvSpPr>
          <p:cNvPr id="3" name="Slide Number Placeholder 5"/>
          <p:cNvSpPr>
            <a:spLocks noGrp="1"/>
          </p:cNvSpPr>
          <p:nvPr>
            <p:ph type="sldNum" sz="quarter" idx="11"/>
          </p:nvPr>
        </p:nvSpPr>
        <p:spPr/>
        <p:txBody>
          <a:bodyPr/>
          <a:lstStyle>
            <a:lvl1pPr>
              <a:defRPr/>
            </a:lvl1pPr>
          </a:lstStyle>
          <a:p>
            <a:pPr>
              <a:defRPr/>
            </a:pPr>
            <a:fld id="{F4333A3F-CACF-41F8-B42E-BB912CDDED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CC30E0-2A90-41C1-A2C0-1FB89504D290}" type="datetime1">
              <a:rPr lang="en-US" smtClean="0"/>
              <a:pPr>
                <a:defRPr/>
              </a:pPr>
              <a:t>2/29/2012</a:t>
            </a:fld>
            <a:endParaRPr lang="en-US" dirty="0"/>
          </a:p>
        </p:txBody>
      </p:sp>
      <p:sp>
        <p:nvSpPr>
          <p:cNvPr id="6" name="Slide Number Placeholder 5"/>
          <p:cNvSpPr>
            <a:spLocks noGrp="1"/>
          </p:cNvSpPr>
          <p:nvPr>
            <p:ph type="sldNum" sz="quarter" idx="11"/>
          </p:nvPr>
        </p:nvSpPr>
        <p:spPr/>
        <p:txBody>
          <a:bodyPr/>
          <a:lstStyle>
            <a:lvl1pPr>
              <a:defRPr/>
            </a:lvl1pPr>
          </a:lstStyle>
          <a:p>
            <a:pPr>
              <a:defRPr/>
            </a:pPr>
            <a:fld id="{32399EC7-D4EF-45C8-9434-A9DD7D355A8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24D61B9-8DA3-40AB-AE43-78E668939A49}" type="datetime1">
              <a:rPr lang="en-US" smtClean="0"/>
              <a:pPr>
                <a:defRPr/>
              </a:pPr>
              <a:t>2/29/2012</a:t>
            </a:fld>
            <a:endParaRPr lang="en-US" dirty="0"/>
          </a:p>
        </p:txBody>
      </p:sp>
      <p:sp>
        <p:nvSpPr>
          <p:cNvPr id="6" name="Slide Number Placeholder 5"/>
          <p:cNvSpPr>
            <a:spLocks noGrp="1"/>
          </p:cNvSpPr>
          <p:nvPr>
            <p:ph type="sldNum" sz="quarter" idx="11"/>
          </p:nvPr>
        </p:nvSpPr>
        <p:spPr/>
        <p:txBody>
          <a:bodyPr/>
          <a:lstStyle>
            <a:lvl1pPr>
              <a:defRPr/>
            </a:lvl1pPr>
          </a:lstStyle>
          <a:p>
            <a:pPr>
              <a:defRPr/>
            </a:pPr>
            <a:fld id="{0FDE2625-7BE4-4C6C-8D3A-02223D7A7EE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4" name="Date Placeholder 3"/>
          <p:cNvSpPr>
            <a:spLocks noGrp="1"/>
          </p:cNvSpPr>
          <p:nvPr>
            <p:ph type="dt" sz="half" idx="2"/>
          </p:nvPr>
        </p:nvSpPr>
        <p:spPr>
          <a:xfrm>
            <a:off x="44196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82E9D4A-98CF-49D2-846E-1F3AA90EB479}" type="datetime1">
              <a:rPr lang="en-US" smtClean="0"/>
              <a:pPr>
                <a:defRPr/>
              </a:pPr>
              <a:t>2/29/2012</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C161C22-E1F8-4CDE-9047-18F9F9BC8536}" type="slidenum">
              <a:rPr lang="en-US"/>
              <a:pPr>
                <a:defRPr/>
              </a:pPr>
              <a:t>‹#›</a:t>
            </a:fld>
            <a:endParaRPr lang="en-US"/>
          </a:p>
        </p:txBody>
      </p:sp>
      <p:pic>
        <p:nvPicPr>
          <p:cNvPr id="1030" name="Picture 6" descr="DH_smphics.jpg"/>
          <p:cNvPicPr>
            <a:picLocks noChangeAspect="1"/>
          </p:cNvPicPr>
          <p:nvPr userDrawn="1"/>
        </p:nvPicPr>
        <p:blipFill>
          <a:blip r:embed="rId13"/>
          <a:srcRect/>
          <a:stretch>
            <a:fillRect/>
          </a:stretch>
        </p:blipFill>
        <p:spPr bwMode="auto">
          <a:xfrm>
            <a:off x="349250" y="6096000"/>
            <a:ext cx="1651000" cy="5603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hf sldNum="0" hdr="0" ftr="0" dt="0"/>
  <p:txStyles>
    <p:titleStyle>
      <a:lvl1pPr algn="l" defTabSz="457200" rtl="0" eaLnBrk="0" fontAlgn="base" hangingPunct="0">
        <a:spcBef>
          <a:spcPct val="0"/>
        </a:spcBef>
        <a:spcAft>
          <a:spcPct val="0"/>
        </a:spcAft>
        <a:defRPr sz="3600" kern="1200">
          <a:solidFill>
            <a:srgbClr val="19C8E9"/>
          </a:solidFill>
          <a:latin typeface="+mj-lt"/>
          <a:ea typeface="+mj-ea"/>
          <a:cs typeface="+mj-cs"/>
        </a:defRPr>
      </a:lvl1pPr>
      <a:lvl2pPr algn="l" defTabSz="457200" rtl="0" eaLnBrk="0" fontAlgn="base" hangingPunct="0">
        <a:spcBef>
          <a:spcPct val="0"/>
        </a:spcBef>
        <a:spcAft>
          <a:spcPct val="0"/>
        </a:spcAft>
        <a:defRPr sz="3600">
          <a:solidFill>
            <a:srgbClr val="19C8E9"/>
          </a:solidFill>
          <a:latin typeface="Calibri" pitchFamily="34" charset="0"/>
        </a:defRPr>
      </a:lvl2pPr>
      <a:lvl3pPr algn="l" defTabSz="457200" rtl="0" eaLnBrk="0" fontAlgn="base" hangingPunct="0">
        <a:spcBef>
          <a:spcPct val="0"/>
        </a:spcBef>
        <a:spcAft>
          <a:spcPct val="0"/>
        </a:spcAft>
        <a:defRPr sz="3600">
          <a:solidFill>
            <a:srgbClr val="19C8E9"/>
          </a:solidFill>
          <a:latin typeface="Calibri" pitchFamily="34" charset="0"/>
        </a:defRPr>
      </a:lvl3pPr>
      <a:lvl4pPr algn="l" defTabSz="457200" rtl="0" eaLnBrk="0" fontAlgn="base" hangingPunct="0">
        <a:spcBef>
          <a:spcPct val="0"/>
        </a:spcBef>
        <a:spcAft>
          <a:spcPct val="0"/>
        </a:spcAft>
        <a:defRPr sz="3600">
          <a:solidFill>
            <a:srgbClr val="19C8E9"/>
          </a:solidFill>
          <a:latin typeface="Calibri" pitchFamily="34" charset="0"/>
        </a:defRPr>
      </a:lvl4pPr>
      <a:lvl5pPr algn="l" defTabSz="457200" rtl="0" eaLnBrk="0" fontAlgn="base" hangingPunct="0">
        <a:spcBef>
          <a:spcPct val="0"/>
        </a:spcBef>
        <a:spcAft>
          <a:spcPct val="0"/>
        </a:spcAft>
        <a:defRPr sz="3600">
          <a:solidFill>
            <a:srgbClr val="19C8E9"/>
          </a:solidFill>
          <a:latin typeface="Calibri" pitchFamily="34" charset="0"/>
        </a:defRPr>
      </a:lvl5pPr>
      <a:lvl6pPr marL="457200" algn="l" defTabSz="457200" rtl="0" fontAlgn="base">
        <a:spcBef>
          <a:spcPct val="0"/>
        </a:spcBef>
        <a:spcAft>
          <a:spcPct val="0"/>
        </a:spcAft>
        <a:defRPr sz="3600">
          <a:solidFill>
            <a:srgbClr val="19C8E9"/>
          </a:solidFill>
          <a:latin typeface="Calibri" pitchFamily="34" charset="0"/>
        </a:defRPr>
      </a:lvl6pPr>
      <a:lvl7pPr marL="914400" algn="l" defTabSz="457200" rtl="0" fontAlgn="base">
        <a:spcBef>
          <a:spcPct val="0"/>
        </a:spcBef>
        <a:spcAft>
          <a:spcPct val="0"/>
        </a:spcAft>
        <a:defRPr sz="3600">
          <a:solidFill>
            <a:srgbClr val="19C8E9"/>
          </a:solidFill>
          <a:latin typeface="Calibri" pitchFamily="34" charset="0"/>
        </a:defRPr>
      </a:lvl7pPr>
      <a:lvl8pPr marL="1371600" algn="l" defTabSz="457200" rtl="0" fontAlgn="base">
        <a:spcBef>
          <a:spcPct val="0"/>
        </a:spcBef>
        <a:spcAft>
          <a:spcPct val="0"/>
        </a:spcAft>
        <a:defRPr sz="3600">
          <a:solidFill>
            <a:srgbClr val="19C8E9"/>
          </a:solidFill>
          <a:latin typeface="Calibri" pitchFamily="34" charset="0"/>
        </a:defRPr>
      </a:lvl8pPr>
      <a:lvl9pPr marL="1828800" algn="l" defTabSz="457200" rtl="0" fontAlgn="base">
        <a:spcBef>
          <a:spcPct val="0"/>
        </a:spcBef>
        <a:spcAft>
          <a:spcPct val="0"/>
        </a:spcAft>
        <a:defRPr sz="3600">
          <a:solidFill>
            <a:srgbClr val="19C8E9"/>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2"/>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2"/>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2"/>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2"/>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11.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wmf"/></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wmf"/><Relationship Id="rId4" Type="http://schemas.openxmlformats.org/officeDocument/2006/relationships/image" Target="../media/image31.w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w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8.wmf"/><Relationship Id="rId7" Type="http://schemas.openxmlformats.org/officeDocument/2006/relationships/image" Target="../media/image12.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56.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image" Target="../media/image67.wmf"/><Relationship Id="rId7" Type="http://schemas.openxmlformats.org/officeDocument/2006/relationships/image" Target="../media/image71.wmf"/><Relationship Id="rId2" Type="http://schemas.openxmlformats.org/officeDocument/2006/relationships/image" Target="../media/image66.wmf"/><Relationship Id="rId1" Type="http://schemas.openxmlformats.org/officeDocument/2006/relationships/slideLayout" Target="../slideLayouts/slideLayout2.xml"/><Relationship Id="rId6" Type="http://schemas.openxmlformats.org/officeDocument/2006/relationships/image" Target="../media/image70.wmf"/><Relationship Id="rId5" Type="http://schemas.openxmlformats.org/officeDocument/2006/relationships/image" Target="../media/image69.wmf"/><Relationship Id="rId4" Type="http://schemas.openxmlformats.org/officeDocument/2006/relationships/image" Target="../media/image68.wmf"/></Relationships>
</file>

<file path=ppt/slides/_rels/slide63.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8.wmf"/></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image" Target="../media/image74.wmf"/><Relationship Id="rId7" Type="http://schemas.openxmlformats.org/officeDocument/2006/relationships/image" Target="../media/image78.wmf"/><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7.wmf"/><Relationship Id="rId5" Type="http://schemas.openxmlformats.org/officeDocument/2006/relationships/image" Target="../media/image76.wmf"/><Relationship Id="rId10" Type="http://schemas.openxmlformats.org/officeDocument/2006/relationships/image" Target="../media/image80.wmf"/><Relationship Id="rId4" Type="http://schemas.openxmlformats.org/officeDocument/2006/relationships/image" Target="../media/image75.wmf"/><Relationship Id="rId9" Type="http://schemas.openxmlformats.org/officeDocument/2006/relationships/image" Target="../media/image7.wmf"/></Relationships>
</file>

<file path=ppt/slides/_rels/slide66.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Content Placeholder 2"/>
          <p:cNvSpPr>
            <a:spLocks noGrp="1"/>
          </p:cNvSpPr>
          <p:nvPr>
            <p:ph idx="1"/>
          </p:nvPr>
        </p:nvSpPr>
        <p:spPr>
          <a:xfrm>
            <a:off x="457200" y="1009650"/>
            <a:ext cx="8229600" cy="5116513"/>
          </a:xfrm>
        </p:spPr>
        <p:txBody>
          <a:bodyPr/>
          <a:lstStyle/>
          <a:p>
            <a:pPr marL="0" indent="0" algn="ctr" eaLnBrk="1" hangingPunct="1">
              <a:buFont typeface="Arial" charset="0"/>
              <a:buNone/>
            </a:pPr>
            <a:r>
              <a:rPr lang="en-GB" sz="13300" b="1" dirty="0" smtClean="0">
                <a:solidFill>
                  <a:srgbClr val="FF0000"/>
                </a:solidFill>
              </a:rPr>
              <a:t>Welcome</a:t>
            </a:r>
            <a:endParaRPr lang="en-GB" sz="13300" dirty="0" smtClean="0">
              <a:solidFill>
                <a:srgbClr val="002060"/>
              </a:solidFill>
            </a:endParaRPr>
          </a:p>
        </p:txBody>
      </p:sp>
      <p:pic>
        <p:nvPicPr>
          <p:cNvPr id="1026" name="Picture 2" descr="C:\Users\Debbie\AppData\Local\Microsoft\Windows\Temporary Internet Files\Content.IE5\1R622T0N\MC900089916[1].wmf"/>
          <p:cNvPicPr>
            <a:picLocks noChangeAspect="1" noChangeArrowheads="1"/>
          </p:cNvPicPr>
          <p:nvPr/>
        </p:nvPicPr>
        <p:blipFill>
          <a:blip r:embed="rId3"/>
          <a:srcRect/>
          <a:stretch>
            <a:fillRect/>
          </a:stretch>
        </p:blipFill>
        <p:spPr bwMode="auto">
          <a:xfrm>
            <a:off x="3124200" y="3276600"/>
            <a:ext cx="3619499" cy="314476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Content Placeholder 2"/>
          <p:cNvSpPr>
            <a:spLocks noGrp="1"/>
          </p:cNvSpPr>
          <p:nvPr>
            <p:ph idx="1"/>
          </p:nvPr>
        </p:nvSpPr>
        <p:spPr>
          <a:xfrm>
            <a:off x="457200" y="381000"/>
            <a:ext cx="8229600" cy="5745163"/>
          </a:xfrm>
        </p:spPr>
        <p:txBody>
          <a:bodyPr/>
          <a:lstStyle/>
          <a:p>
            <a:pPr eaLnBrk="1" hangingPunct="1">
              <a:buNone/>
            </a:pPr>
            <a:r>
              <a:rPr lang="en-GB" b="1" dirty="0" smtClean="0">
                <a:solidFill>
                  <a:schemeClr val="tx1"/>
                </a:solidFill>
              </a:rPr>
              <a:t>Apply:</a:t>
            </a:r>
          </a:p>
          <a:p>
            <a:pPr eaLnBrk="1" hangingPunct="1"/>
            <a:endParaRPr lang="en-GB" b="1" dirty="0" smtClean="0">
              <a:solidFill>
                <a:srgbClr val="002060"/>
              </a:solidFill>
            </a:endParaRPr>
          </a:p>
          <a:p>
            <a:pPr eaLnBrk="1" hangingPunct="1"/>
            <a:r>
              <a:rPr lang="en-GB" b="1" dirty="0" smtClean="0">
                <a:solidFill>
                  <a:srgbClr val="002060"/>
                </a:solidFill>
              </a:rPr>
              <a:t>Apply growing phonics knowledge and skills to </a:t>
            </a:r>
            <a:r>
              <a:rPr lang="en-GB" b="1" dirty="0" smtClean="0">
                <a:solidFill>
                  <a:srgbClr val="F013AF"/>
                </a:solidFill>
              </a:rPr>
              <a:t>CUMULATIVE</a:t>
            </a:r>
            <a:r>
              <a:rPr lang="en-GB" b="1" dirty="0" smtClean="0">
                <a:solidFill>
                  <a:srgbClr val="002060"/>
                </a:solidFill>
              </a:rPr>
              <a:t> words, sentences and texts for reading, spelling and writing </a:t>
            </a:r>
          </a:p>
          <a:p>
            <a:pPr eaLnBrk="1" hangingPunct="1">
              <a:buNone/>
            </a:pPr>
            <a:r>
              <a:rPr lang="en-GB" b="1" dirty="0" smtClean="0">
                <a:solidFill>
                  <a:srgbClr val="002060"/>
                </a:solidFill>
              </a:rPr>
              <a:t>   </a:t>
            </a:r>
            <a:r>
              <a:rPr lang="en-GB" b="1" dirty="0" smtClean="0">
                <a:solidFill>
                  <a:srgbClr val="F013AF"/>
                </a:solidFill>
              </a:rPr>
              <a:t>[cumulative = words which ‘match’ the alphabetic code taught to date]</a:t>
            </a:r>
          </a:p>
          <a:p>
            <a:pPr eaLnBrk="1" hangingPunct="1"/>
            <a:endParaRPr lang="en-GB" b="1" dirty="0" smtClean="0">
              <a:solidFill>
                <a:srgbClr val="002060"/>
              </a:solidFill>
            </a:endParaRPr>
          </a:p>
          <a:p>
            <a:pPr eaLnBrk="1" hangingPunct="1"/>
            <a:r>
              <a:rPr lang="en-GB" b="1" dirty="0" smtClean="0">
                <a:solidFill>
                  <a:srgbClr val="002060"/>
                </a:solidFill>
              </a:rPr>
              <a:t>Apply to reading and writing </a:t>
            </a:r>
          </a:p>
          <a:p>
            <a:pPr eaLnBrk="1" hangingPunct="1">
              <a:buNone/>
            </a:pPr>
            <a:r>
              <a:rPr lang="en-GB" b="1" dirty="0" smtClean="0">
                <a:solidFill>
                  <a:srgbClr val="002060"/>
                </a:solidFill>
              </a:rPr>
              <a:t>    in the rest of the curriculum</a:t>
            </a:r>
          </a:p>
          <a:p>
            <a:pPr eaLnBrk="1" hangingPunct="1"/>
            <a:endParaRPr lang="en-GB" dirty="0" smtClean="0">
              <a:solidFill>
                <a:srgbClr val="002060"/>
              </a:solidFill>
            </a:endParaRPr>
          </a:p>
          <a:p>
            <a:pPr eaLnBrk="1" hangingPunct="1"/>
            <a:endParaRPr lang="en-GB" sz="2800" dirty="0" smtClean="0"/>
          </a:p>
        </p:txBody>
      </p:sp>
      <p:pic>
        <p:nvPicPr>
          <p:cNvPr id="3074" name="Picture 2" descr="C:\Users\Debbie\AppData\Local\Microsoft\Windows\Temporary Internet Files\Content.IE5\ZC608QOK\MC900390846[1].wmf"/>
          <p:cNvPicPr>
            <a:picLocks noChangeAspect="1" noChangeArrowheads="1"/>
          </p:cNvPicPr>
          <p:nvPr/>
        </p:nvPicPr>
        <p:blipFill>
          <a:blip r:embed="rId3"/>
          <a:srcRect/>
          <a:stretch>
            <a:fillRect/>
          </a:stretch>
        </p:blipFill>
        <p:spPr bwMode="auto">
          <a:xfrm>
            <a:off x="5998980" y="4016310"/>
            <a:ext cx="1792470" cy="2109853"/>
          </a:xfrm>
          <a:prstGeom prst="rect">
            <a:avLst/>
          </a:prstGeom>
          <a:noFill/>
        </p:spPr>
      </p:pic>
      <p:pic>
        <p:nvPicPr>
          <p:cNvPr id="3075" name="Picture 3" descr="C:\Users\Debbie\AppData\Local\Microsoft\Windows\Temporary Internet Files\Content.IE5\1R622T0N\MC900355323[1].wmf"/>
          <p:cNvPicPr>
            <a:picLocks noChangeAspect="1" noChangeArrowheads="1"/>
          </p:cNvPicPr>
          <p:nvPr/>
        </p:nvPicPr>
        <p:blipFill>
          <a:blip r:embed="rId4"/>
          <a:srcRect/>
          <a:stretch>
            <a:fillRect/>
          </a:stretch>
        </p:blipFill>
        <p:spPr bwMode="auto">
          <a:xfrm>
            <a:off x="2175165" y="381001"/>
            <a:ext cx="1075980" cy="108585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2050"/>
            <a:ext cx="8229600" cy="4964113"/>
          </a:xfrm>
        </p:spPr>
        <p:txBody>
          <a:bodyPr/>
          <a:lstStyle/>
          <a:p>
            <a:endParaRPr lang="en-GB" sz="5400" b="1" dirty="0" smtClean="0"/>
          </a:p>
          <a:p>
            <a:pPr algn="ctr">
              <a:buNone/>
            </a:pPr>
            <a:r>
              <a:rPr lang="en-GB" sz="6000" b="1" dirty="0" smtClean="0">
                <a:solidFill>
                  <a:srgbClr val="FF0000"/>
                </a:solidFill>
              </a:rPr>
              <a:t>More about the alphabetic code later!</a:t>
            </a:r>
            <a:endParaRPr lang="en-GB" sz="6000" b="1" dirty="0">
              <a:solidFill>
                <a:srgbClr val="FF0000"/>
              </a:solidFill>
            </a:endParaRPr>
          </a:p>
        </p:txBody>
      </p:sp>
      <p:pic>
        <p:nvPicPr>
          <p:cNvPr id="9218" name="Picture 2" descr="C:\Users\Debbie\AppData\Local\Microsoft\Windows\Temporary Internet Files\Content.IE5\2USJE7TT\MC900304325[1].wmf"/>
          <p:cNvPicPr>
            <a:picLocks noChangeAspect="1" noChangeArrowheads="1"/>
          </p:cNvPicPr>
          <p:nvPr/>
        </p:nvPicPr>
        <p:blipFill>
          <a:blip r:embed="rId2"/>
          <a:srcRect/>
          <a:stretch>
            <a:fillRect/>
          </a:stretch>
        </p:blipFill>
        <p:spPr bwMode="auto">
          <a:xfrm>
            <a:off x="457199" y="443864"/>
            <a:ext cx="1688025" cy="168973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Content Placeholder 2"/>
          <p:cNvSpPr>
            <a:spLocks noGrp="1"/>
          </p:cNvSpPr>
          <p:nvPr>
            <p:ph idx="1"/>
          </p:nvPr>
        </p:nvSpPr>
        <p:spPr>
          <a:xfrm>
            <a:off x="457200" y="441325"/>
            <a:ext cx="8229600" cy="5684838"/>
          </a:xfrm>
        </p:spPr>
        <p:txBody>
          <a:bodyPr/>
          <a:lstStyle/>
          <a:p>
            <a:pPr marL="0" indent="0" algn="ctr" eaLnBrk="1" hangingPunct="1">
              <a:buFont typeface="Arial" charset="0"/>
              <a:buNone/>
            </a:pPr>
            <a:r>
              <a:rPr lang="en-GB" sz="4800" b="1" dirty="0" smtClean="0">
                <a:solidFill>
                  <a:schemeClr val="tx1"/>
                </a:solidFill>
              </a:rPr>
              <a:t>Simple View of Reading model</a:t>
            </a:r>
          </a:p>
        </p:txBody>
      </p:sp>
      <p:pic>
        <p:nvPicPr>
          <p:cNvPr id="163842" name="Picture 3" descr="simple view of reading model.jpg"/>
          <p:cNvPicPr>
            <a:picLocks noChangeAspect="1" noChangeArrowheads="1"/>
          </p:cNvPicPr>
          <p:nvPr/>
        </p:nvPicPr>
        <p:blipFill>
          <a:blip r:embed="rId3"/>
          <a:srcRect l="14656" t="8333" r="50000" b="59375"/>
          <a:stretch>
            <a:fillRect/>
          </a:stretch>
        </p:blipFill>
        <p:spPr bwMode="auto">
          <a:xfrm>
            <a:off x="2423776" y="1210758"/>
            <a:ext cx="3934195" cy="5182105"/>
          </a:xfrm>
          <a:prstGeom prst="rect">
            <a:avLst/>
          </a:prstGeom>
          <a:noFill/>
          <a:ln w="9525">
            <a:noFill/>
            <a:miter lim="800000"/>
            <a:headEnd/>
            <a:tailEnd/>
          </a:ln>
        </p:spPr>
      </p:pic>
      <p:sp>
        <p:nvSpPr>
          <p:cNvPr id="4" name="TextBox 3"/>
          <p:cNvSpPr txBox="1"/>
          <p:nvPr/>
        </p:nvSpPr>
        <p:spPr>
          <a:xfrm>
            <a:off x="457200" y="2709255"/>
            <a:ext cx="1737976" cy="830997"/>
          </a:xfrm>
          <a:prstGeom prst="rect">
            <a:avLst/>
          </a:prstGeom>
          <a:noFill/>
        </p:spPr>
        <p:txBody>
          <a:bodyPr wrap="none" rtlCol="0">
            <a:spAutoFit/>
          </a:bodyPr>
          <a:lstStyle/>
          <a:p>
            <a:r>
              <a:rPr lang="en-GB" sz="2400" b="1" dirty="0" smtClean="0">
                <a:solidFill>
                  <a:srgbClr val="0070C0"/>
                </a:solidFill>
              </a:rPr>
              <a:t>What </a:t>
            </a:r>
            <a:r>
              <a:rPr lang="en-GB" sz="2400" b="1" dirty="0" smtClean="0">
                <a:solidFill>
                  <a:srgbClr val="FF0000"/>
                </a:solidFill>
              </a:rPr>
              <a:t>IS</a:t>
            </a:r>
          </a:p>
          <a:p>
            <a:r>
              <a:rPr lang="en-GB" sz="2400" b="1" dirty="0" smtClean="0">
                <a:solidFill>
                  <a:srgbClr val="0070C0"/>
                </a:solidFill>
              </a:rPr>
              <a:t> the word?</a:t>
            </a:r>
            <a:endParaRPr lang="en-GB" sz="2400" b="1" dirty="0">
              <a:solidFill>
                <a:srgbClr val="0070C0"/>
              </a:solidFill>
            </a:endParaRPr>
          </a:p>
        </p:txBody>
      </p:sp>
      <p:sp>
        <p:nvSpPr>
          <p:cNvPr id="5" name="TextBox 4"/>
          <p:cNvSpPr txBox="1"/>
          <p:nvPr/>
        </p:nvSpPr>
        <p:spPr>
          <a:xfrm>
            <a:off x="6357971" y="5295166"/>
            <a:ext cx="2574771" cy="830997"/>
          </a:xfrm>
          <a:prstGeom prst="rect">
            <a:avLst/>
          </a:prstGeom>
          <a:noFill/>
        </p:spPr>
        <p:txBody>
          <a:bodyPr wrap="square" rtlCol="0">
            <a:spAutoFit/>
          </a:bodyPr>
          <a:lstStyle/>
          <a:p>
            <a:r>
              <a:rPr lang="en-GB" sz="2400" b="1" dirty="0" smtClean="0">
                <a:solidFill>
                  <a:srgbClr val="0070C0"/>
                </a:solidFill>
              </a:rPr>
              <a:t>What  does the </a:t>
            </a:r>
          </a:p>
          <a:p>
            <a:r>
              <a:rPr lang="en-GB" sz="2400" b="1" dirty="0" smtClean="0">
                <a:solidFill>
                  <a:srgbClr val="0070C0"/>
                </a:solidFill>
              </a:rPr>
              <a:t>word </a:t>
            </a:r>
            <a:r>
              <a:rPr lang="en-GB" sz="2400" b="1" dirty="0" smtClean="0">
                <a:solidFill>
                  <a:srgbClr val="FF0000"/>
                </a:solidFill>
              </a:rPr>
              <a:t>MEAN</a:t>
            </a:r>
            <a:r>
              <a:rPr lang="en-GB" sz="2400" b="1" dirty="0" smtClean="0">
                <a:solidFill>
                  <a:srgbClr val="0070C0"/>
                </a:solidFill>
              </a:rPr>
              <a:t>?</a:t>
            </a:r>
            <a:endParaRPr lang="en-GB" sz="2400" b="1" dirty="0">
              <a:solidFill>
                <a:srgbClr val="0070C0"/>
              </a:solidFill>
            </a:endParaRPr>
          </a:p>
        </p:txBody>
      </p:sp>
      <p:sp>
        <p:nvSpPr>
          <p:cNvPr id="6" name="Right Arrow 5"/>
          <p:cNvSpPr/>
          <p:nvPr/>
        </p:nvSpPr>
        <p:spPr>
          <a:xfrm>
            <a:off x="1445368" y="354025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ight Arrow 6"/>
          <p:cNvSpPr/>
          <p:nvPr/>
        </p:nvSpPr>
        <p:spPr>
          <a:xfrm rot="10800000">
            <a:off x="5133621" y="5423416"/>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p:cNvSpPr txBox="1"/>
          <p:nvPr/>
        </p:nvSpPr>
        <p:spPr>
          <a:xfrm>
            <a:off x="6357971" y="1210758"/>
            <a:ext cx="2172454" cy="646331"/>
          </a:xfrm>
          <a:prstGeom prst="rect">
            <a:avLst/>
          </a:prstGeom>
          <a:noFill/>
        </p:spPr>
        <p:txBody>
          <a:bodyPr wrap="square" rtlCol="0">
            <a:spAutoFit/>
          </a:bodyPr>
          <a:lstStyle/>
          <a:p>
            <a:pPr algn="ctr"/>
            <a:r>
              <a:rPr lang="en-GB" dirty="0" smtClean="0"/>
              <a:t>Gough and </a:t>
            </a:r>
            <a:r>
              <a:rPr lang="en-GB" dirty="0" err="1" smtClean="0"/>
              <a:t>Tunmer</a:t>
            </a:r>
            <a:endParaRPr lang="en-GB" dirty="0" smtClean="0"/>
          </a:p>
          <a:p>
            <a:pPr algn="ctr"/>
            <a:r>
              <a:rPr lang="en-GB" dirty="0" smtClean="0"/>
              <a:t>1986</a:t>
            </a:r>
            <a:endParaRPr lang="en-GB" dirty="0"/>
          </a:p>
        </p:txBody>
      </p:sp>
      <p:pic>
        <p:nvPicPr>
          <p:cNvPr id="9" name="Picture 3" descr="Rose Final Report.jpg"/>
          <p:cNvPicPr>
            <a:picLocks noChangeAspect="1" noChangeArrowheads="1"/>
          </p:cNvPicPr>
          <p:nvPr/>
        </p:nvPicPr>
        <p:blipFill>
          <a:blip r:embed="rId4"/>
          <a:srcRect/>
          <a:stretch>
            <a:fillRect/>
          </a:stretch>
        </p:blipFill>
        <p:spPr bwMode="auto">
          <a:xfrm>
            <a:off x="7777422" y="1857089"/>
            <a:ext cx="753003" cy="1117360"/>
          </a:xfrm>
          <a:prstGeom prst="rect">
            <a:avLst/>
          </a:prstGeom>
          <a:noFill/>
          <a:ln w="9525">
            <a:solidFill>
              <a:schemeClr val="accent1">
                <a:alpha val="67058"/>
              </a:schemeClr>
            </a:solid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57799" y="3165794"/>
            <a:ext cx="2075101" cy="31069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Flowchart: Sequential Access Storage 5"/>
          <p:cNvSpPr/>
          <p:nvPr/>
        </p:nvSpPr>
        <p:spPr>
          <a:xfrm>
            <a:off x="914399" y="1282002"/>
            <a:ext cx="4343400" cy="2695953"/>
          </a:xfrm>
          <a:prstGeom prst="flowChartMagneticTap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1466850" y="1879650"/>
            <a:ext cx="3200400" cy="1754326"/>
          </a:xfrm>
          <a:prstGeom prst="rect">
            <a:avLst/>
          </a:prstGeom>
          <a:noFill/>
        </p:spPr>
        <p:txBody>
          <a:bodyPr wrap="square" rtlCol="0">
            <a:spAutoFit/>
          </a:bodyPr>
          <a:lstStyle/>
          <a:p>
            <a:r>
              <a:rPr lang="en-GB" sz="3600" b="1" dirty="0" smtClean="0"/>
              <a:t>The princess wore a pale green dress.</a:t>
            </a:r>
            <a:endParaRPr lang="en-GB" sz="3600" b="1" dirty="0"/>
          </a:p>
        </p:txBody>
      </p:sp>
      <p:pic>
        <p:nvPicPr>
          <p:cNvPr id="1026" name="Picture 2" descr="C:\Users\Debbie\AppData\Local\Microsoft\Windows\Temporary Internet Files\Content.IE5\ZC608QOK\MC900432407[1].wmf"/>
          <p:cNvPicPr>
            <a:picLocks noChangeAspect="1" noChangeArrowheads="1"/>
          </p:cNvPicPr>
          <p:nvPr/>
        </p:nvPicPr>
        <p:blipFill>
          <a:blip r:embed="rId4"/>
          <a:srcRect/>
          <a:stretch>
            <a:fillRect/>
          </a:stretch>
        </p:blipFill>
        <p:spPr bwMode="auto">
          <a:xfrm flipH="1">
            <a:off x="6186448" y="628651"/>
            <a:ext cx="1202625" cy="1657350"/>
          </a:xfrm>
          <a:prstGeom prst="rect">
            <a:avLst/>
          </a:prstGeom>
          <a:noFill/>
        </p:spPr>
      </p:pic>
      <p:sp>
        <p:nvSpPr>
          <p:cNvPr id="9" name="Cloud Callout 8"/>
          <p:cNvSpPr/>
          <p:nvPr/>
        </p:nvSpPr>
        <p:spPr>
          <a:xfrm>
            <a:off x="5742225" y="285751"/>
            <a:ext cx="2620726" cy="2344228"/>
          </a:xfrm>
          <a:prstGeom prst="cloudCallout">
            <a:avLst>
              <a:gd name="adj1" fmla="val -28019"/>
              <a:gd name="adj2" fmla="val 7794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p:cNvSpPr txBox="1"/>
          <p:nvPr/>
        </p:nvSpPr>
        <p:spPr>
          <a:xfrm>
            <a:off x="457200" y="3977955"/>
            <a:ext cx="4727576" cy="1938992"/>
          </a:xfrm>
          <a:prstGeom prst="rect">
            <a:avLst/>
          </a:prstGeom>
          <a:noFill/>
        </p:spPr>
        <p:txBody>
          <a:bodyPr wrap="none" rtlCol="0">
            <a:spAutoFit/>
          </a:bodyPr>
          <a:lstStyle/>
          <a:p>
            <a:r>
              <a:rPr lang="en-GB" sz="2400" b="1" dirty="0" smtClean="0">
                <a:solidFill>
                  <a:srgbClr val="FF0000"/>
                </a:solidFill>
              </a:rPr>
              <a:t>The girl reads the words in the </a:t>
            </a:r>
          </a:p>
          <a:p>
            <a:r>
              <a:rPr lang="en-GB" sz="2400" b="1" dirty="0" smtClean="0">
                <a:solidFill>
                  <a:srgbClr val="FF0000"/>
                </a:solidFill>
              </a:rPr>
              <a:t>book. She understands the </a:t>
            </a:r>
          </a:p>
          <a:p>
            <a:r>
              <a:rPr lang="en-GB" sz="2400" b="1" dirty="0" smtClean="0">
                <a:solidFill>
                  <a:srgbClr val="FF0000"/>
                </a:solidFill>
              </a:rPr>
              <a:t>words automatically if she </a:t>
            </a:r>
          </a:p>
          <a:p>
            <a:r>
              <a:rPr lang="en-GB" sz="2400" b="1" dirty="0" smtClean="0">
                <a:solidFill>
                  <a:srgbClr val="FF0000"/>
                </a:solidFill>
              </a:rPr>
              <a:t>would normally understand</a:t>
            </a:r>
          </a:p>
          <a:p>
            <a:r>
              <a:rPr lang="en-GB" sz="2400" b="1" dirty="0" smtClean="0">
                <a:solidFill>
                  <a:srgbClr val="FF0000"/>
                </a:solidFill>
              </a:rPr>
              <a:t>them when spoken.</a:t>
            </a:r>
            <a:endParaRPr lang="en-GB" sz="2400" b="1"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6600" b="1" dirty="0" smtClean="0">
                <a:solidFill>
                  <a:srgbClr val="1AB7D6"/>
                </a:solidFill>
              </a:rPr>
              <a:t>TALK    </a:t>
            </a:r>
            <a:r>
              <a:rPr lang="en-GB" sz="6600" b="1" dirty="0" err="1" smtClean="0">
                <a:solidFill>
                  <a:srgbClr val="1AB7D6"/>
                </a:solidFill>
              </a:rPr>
              <a:t>TALK</a:t>
            </a:r>
            <a:r>
              <a:rPr lang="en-GB" sz="6600" b="1" dirty="0" smtClean="0">
                <a:solidFill>
                  <a:srgbClr val="1AB7D6"/>
                </a:solidFill>
              </a:rPr>
              <a:t>    </a:t>
            </a:r>
            <a:r>
              <a:rPr lang="en-GB" sz="6600" b="1" dirty="0" err="1" smtClean="0">
                <a:solidFill>
                  <a:srgbClr val="1AB7D6"/>
                </a:solidFill>
              </a:rPr>
              <a:t>TALK</a:t>
            </a:r>
            <a:endParaRPr lang="en-GB" sz="6600" b="1" dirty="0">
              <a:solidFill>
                <a:srgbClr val="1AB7D6"/>
              </a:solidFill>
            </a:endParaRPr>
          </a:p>
        </p:txBody>
      </p:sp>
      <p:sp>
        <p:nvSpPr>
          <p:cNvPr id="3" name="Content Placeholder 2"/>
          <p:cNvSpPr>
            <a:spLocks noGrp="1"/>
          </p:cNvSpPr>
          <p:nvPr>
            <p:ph idx="1"/>
          </p:nvPr>
        </p:nvSpPr>
        <p:spPr>
          <a:xfrm>
            <a:off x="457200" y="1771650"/>
            <a:ext cx="8229600" cy="4354513"/>
          </a:xfrm>
        </p:spPr>
        <p:txBody>
          <a:bodyPr/>
          <a:lstStyle/>
          <a:p>
            <a:pPr algn="ctr">
              <a:buNone/>
            </a:pPr>
            <a:r>
              <a:rPr lang="en-GB" sz="4000" dirty="0" smtClean="0">
                <a:solidFill>
                  <a:schemeClr val="tx1"/>
                </a:solidFill>
              </a:rPr>
              <a:t>     </a:t>
            </a:r>
            <a:r>
              <a:rPr lang="en-GB" sz="4000" b="1" dirty="0" smtClean="0">
                <a:solidFill>
                  <a:schemeClr val="tx1"/>
                </a:solidFill>
              </a:rPr>
              <a:t>There is </a:t>
            </a:r>
            <a:r>
              <a:rPr lang="en-GB" sz="4000" b="1" dirty="0" smtClean="0">
                <a:solidFill>
                  <a:srgbClr val="F013AF"/>
                </a:solidFill>
              </a:rPr>
              <a:t>nothing better </a:t>
            </a:r>
            <a:r>
              <a:rPr lang="en-GB" sz="4000" b="1" dirty="0" smtClean="0">
                <a:solidFill>
                  <a:schemeClr val="tx1"/>
                </a:solidFill>
              </a:rPr>
              <a:t>than...</a:t>
            </a:r>
          </a:p>
          <a:p>
            <a:pPr>
              <a:buNone/>
            </a:pPr>
            <a:r>
              <a:rPr lang="en-GB" sz="4000" b="1" dirty="0" smtClean="0">
                <a:solidFill>
                  <a:schemeClr val="tx1"/>
                </a:solidFill>
              </a:rPr>
              <a:t>shared </a:t>
            </a:r>
            <a:r>
              <a:rPr lang="en-GB" sz="4000" b="1" dirty="0" smtClean="0">
                <a:solidFill>
                  <a:srgbClr val="F013AF"/>
                </a:solidFill>
              </a:rPr>
              <a:t>sustained</a:t>
            </a:r>
            <a:r>
              <a:rPr lang="en-GB" sz="4000" b="1" dirty="0" smtClean="0">
                <a:solidFill>
                  <a:schemeClr val="tx1"/>
                </a:solidFill>
              </a:rPr>
              <a:t> thinking and talking</a:t>
            </a:r>
          </a:p>
          <a:p>
            <a:pPr>
              <a:buNone/>
            </a:pPr>
            <a:endParaRPr lang="en-GB" sz="4000" b="1" dirty="0" smtClean="0">
              <a:solidFill>
                <a:srgbClr val="FF0000"/>
              </a:solidFill>
            </a:endParaRPr>
          </a:p>
          <a:p>
            <a:pPr algn="ctr">
              <a:buNone/>
            </a:pPr>
            <a:r>
              <a:rPr lang="en-GB" sz="4400" b="1" dirty="0" smtClean="0">
                <a:solidFill>
                  <a:srgbClr val="FF0000"/>
                </a:solidFill>
              </a:rPr>
              <a:t>Chatter about </a:t>
            </a:r>
          </a:p>
          <a:p>
            <a:pPr algn="ctr">
              <a:buNone/>
            </a:pPr>
            <a:r>
              <a:rPr lang="en-GB" sz="4400" b="1" dirty="0" smtClean="0">
                <a:solidFill>
                  <a:srgbClr val="FF0000"/>
                </a:solidFill>
              </a:rPr>
              <a:t>anything and everything </a:t>
            </a:r>
          </a:p>
          <a:p>
            <a:pPr algn="ctr">
              <a:buNone/>
            </a:pPr>
            <a:r>
              <a:rPr lang="en-GB" sz="4400" b="1" dirty="0" smtClean="0">
                <a:solidFill>
                  <a:srgbClr val="FF0000"/>
                </a:solidFill>
              </a:rPr>
              <a:t>with your children!</a:t>
            </a:r>
            <a:endParaRPr lang="en-GB" sz="4400" b="1"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223963"/>
          </a:xfrm>
        </p:spPr>
        <p:txBody>
          <a:bodyPr rtlCol="0">
            <a:noAutofit/>
          </a:bodyPr>
          <a:lstStyle/>
          <a:p>
            <a:pPr algn="ctr" eaLnBrk="1" fontAlgn="auto" hangingPunct="1">
              <a:spcAft>
                <a:spcPts val="0"/>
              </a:spcAft>
              <a:defRPr/>
            </a:pPr>
            <a:r>
              <a:rPr lang="en-GB" sz="4800" b="1" dirty="0">
                <a:solidFill>
                  <a:srgbClr val="1AB7D6"/>
                </a:solidFill>
              </a:rPr>
              <a:t>Why are books so important?</a:t>
            </a:r>
            <a:br>
              <a:rPr lang="en-GB" sz="4800" b="1" dirty="0">
                <a:solidFill>
                  <a:srgbClr val="1AB7D6"/>
                </a:solidFill>
              </a:rPr>
            </a:br>
            <a:endParaRPr lang="en-GB" sz="4800" dirty="0">
              <a:solidFill>
                <a:srgbClr val="1AB7D6"/>
              </a:solidFill>
            </a:endParaRPr>
          </a:p>
        </p:txBody>
      </p:sp>
      <p:sp>
        <p:nvSpPr>
          <p:cNvPr id="24579" name="Content Placeholder 2"/>
          <p:cNvSpPr>
            <a:spLocks noGrp="1"/>
          </p:cNvSpPr>
          <p:nvPr>
            <p:ph idx="1"/>
          </p:nvPr>
        </p:nvSpPr>
        <p:spPr>
          <a:xfrm>
            <a:off x="457200" y="2071678"/>
            <a:ext cx="8229600" cy="4054485"/>
          </a:xfrm>
        </p:spPr>
        <p:txBody>
          <a:bodyPr/>
          <a:lstStyle/>
          <a:p>
            <a:pPr marL="514350" indent="-514350" eaLnBrk="1" hangingPunct="1">
              <a:buNone/>
            </a:pPr>
            <a:endParaRPr lang="en-GB" dirty="0" smtClean="0"/>
          </a:p>
          <a:p>
            <a:pPr marL="514350" indent="-514350" eaLnBrk="1" hangingPunct="1">
              <a:buNone/>
            </a:pPr>
            <a:r>
              <a:rPr lang="en-GB" dirty="0" smtClean="0"/>
              <a:t>    </a:t>
            </a:r>
            <a:endParaRPr lang="en-GB" sz="4000" b="1" dirty="0" smtClean="0"/>
          </a:p>
          <a:p>
            <a:pPr marL="514350" indent="-514350" eaLnBrk="1" hangingPunct="1">
              <a:buNone/>
            </a:pPr>
            <a:r>
              <a:rPr lang="en-GB" sz="4000" b="1" dirty="0" smtClean="0">
                <a:solidFill>
                  <a:srgbClr val="FF0000"/>
                </a:solidFill>
              </a:rPr>
              <a:t>  </a:t>
            </a:r>
            <a:endParaRPr lang="en-GB" sz="4000" b="1" dirty="0" smtClean="0"/>
          </a:p>
        </p:txBody>
      </p:sp>
      <p:sp>
        <p:nvSpPr>
          <p:cNvPr id="4" name="Footer Placeholder 3"/>
          <p:cNvSpPr>
            <a:spLocks noGrp="1"/>
          </p:cNvSpPr>
          <p:nvPr>
            <p:ph type="ftr" sz="quarter" idx="11"/>
          </p:nvPr>
        </p:nvSpPr>
        <p:spPr/>
        <p:txBody>
          <a:bodyPr/>
          <a:lstStyle/>
          <a:p>
            <a:pPr>
              <a:defRPr/>
            </a:pPr>
            <a:r>
              <a:rPr lang="en-GB" smtClean="0"/>
              <a:t>© Debbie Hepplewhite 2011</a:t>
            </a:r>
            <a:endParaRPr lang="en-GB"/>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576" y="3429000"/>
            <a:ext cx="2158324" cy="32459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19872" y="944319"/>
            <a:ext cx="2395196" cy="3348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28184" y="1484784"/>
            <a:ext cx="2649912" cy="17732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91956" y="3454718"/>
            <a:ext cx="1522368" cy="22768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39552" y="1213017"/>
            <a:ext cx="2304256" cy="17620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419872" y="4555371"/>
            <a:ext cx="3193799" cy="21315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87241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algn="ctr">
              <a:buNone/>
            </a:pPr>
            <a:r>
              <a:rPr lang="en-GB" sz="6000" b="1" dirty="0" smtClean="0"/>
              <a:t> Children who </a:t>
            </a:r>
          </a:p>
          <a:p>
            <a:pPr algn="ctr">
              <a:buNone/>
            </a:pPr>
            <a:r>
              <a:rPr lang="en-GB" sz="8000" b="1" dirty="0" smtClean="0">
                <a:solidFill>
                  <a:srgbClr val="F013AF"/>
                </a:solidFill>
              </a:rPr>
              <a:t>read     </a:t>
            </a:r>
            <a:r>
              <a:rPr lang="en-GB" sz="8000" b="1" dirty="0" err="1" smtClean="0">
                <a:solidFill>
                  <a:srgbClr val="F013AF"/>
                </a:solidFill>
              </a:rPr>
              <a:t>read</a:t>
            </a:r>
            <a:r>
              <a:rPr lang="en-GB" sz="8000" b="1" dirty="0" smtClean="0">
                <a:solidFill>
                  <a:srgbClr val="F013AF"/>
                </a:solidFill>
              </a:rPr>
              <a:t>     </a:t>
            </a:r>
            <a:r>
              <a:rPr lang="en-GB" sz="8000" b="1" dirty="0" err="1" smtClean="0">
                <a:solidFill>
                  <a:srgbClr val="F013AF"/>
                </a:solidFill>
              </a:rPr>
              <a:t>read</a:t>
            </a:r>
            <a:r>
              <a:rPr lang="en-GB" sz="8000" b="1" dirty="0" smtClean="0">
                <a:solidFill>
                  <a:srgbClr val="F013AF"/>
                </a:solidFill>
              </a:rPr>
              <a:t> </a:t>
            </a:r>
            <a:r>
              <a:rPr lang="en-GB" sz="5400" b="1" dirty="0" smtClean="0"/>
              <a:t>massively increase their vocabulary, knowledge </a:t>
            </a:r>
          </a:p>
          <a:p>
            <a:pPr algn="ctr">
              <a:buNone/>
            </a:pPr>
            <a:r>
              <a:rPr lang="en-GB" sz="5400" b="1" dirty="0" smtClean="0"/>
              <a:t>and understanding</a:t>
            </a:r>
            <a:endParaRPr lang="en-GB" sz="54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algn="ctr">
              <a:buNone/>
            </a:pPr>
            <a:r>
              <a:rPr lang="en-GB" sz="6600" b="1" dirty="0" smtClean="0">
                <a:solidFill>
                  <a:srgbClr val="002060"/>
                </a:solidFill>
              </a:rPr>
              <a:t>The Alphabet</a:t>
            </a:r>
          </a:p>
          <a:p>
            <a:pPr algn="ctr">
              <a:buNone/>
            </a:pPr>
            <a:r>
              <a:rPr lang="en-GB" sz="6600" b="1" dirty="0" smtClean="0">
                <a:solidFill>
                  <a:srgbClr val="002060"/>
                </a:solidFill>
              </a:rPr>
              <a:t>and</a:t>
            </a:r>
          </a:p>
          <a:p>
            <a:pPr algn="ctr">
              <a:buNone/>
            </a:pPr>
            <a:r>
              <a:rPr lang="en-GB" sz="6600" b="1" dirty="0" smtClean="0">
                <a:solidFill>
                  <a:srgbClr val="002060"/>
                </a:solidFill>
              </a:rPr>
              <a:t>The Alphabetic Code</a:t>
            </a:r>
          </a:p>
          <a:p>
            <a:pPr algn="ctr">
              <a:buNone/>
            </a:pPr>
            <a:endParaRPr lang="en-GB" sz="4000" b="1" dirty="0" smtClean="0"/>
          </a:p>
          <a:p>
            <a:pPr algn="ctr">
              <a:buNone/>
            </a:pPr>
            <a:r>
              <a:rPr lang="en-GB" sz="4800" b="1" dirty="0" smtClean="0">
                <a:solidFill>
                  <a:srgbClr val="FF0000"/>
                </a:solidFill>
              </a:rPr>
              <a:t>What is the difference ?</a:t>
            </a:r>
            <a:endParaRPr lang="en-GB" sz="4800" b="1" dirty="0">
              <a:solidFill>
                <a:srgbClr val="FF0000"/>
              </a:solidFill>
            </a:endParaRPr>
          </a:p>
        </p:txBody>
      </p:sp>
      <p:pic>
        <p:nvPicPr>
          <p:cNvPr id="10243" name="Picture 3" descr="C:\Users\Debbie\AppData\Local\Microsoft\Windows\Temporary Internet Files\Content.IE5\2USJE7TT\MC900293468[1].wmf"/>
          <p:cNvPicPr>
            <a:picLocks noChangeAspect="1" noChangeArrowheads="1"/>
          </p:cNvPicPr>
          <p:nvPr/>
        </p:nvPicPr>
        <p:blipFill>
          <a:blip r:embed="rId3"/>
          <a:srcRect/>
          <a:stretch>
            <a:fillRect/>
          </a:stretch>
        </p:blipFill>
        <p:spPr bwMode="auto">
          <a:xfrm>
            <a:off x="457200" y="438150"/>
            <a:ext cx="1075334" cy="18288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713"/>
            <a:ext cx="8229600" cy="796925"/>
          </a:xfrm>
        </p:spPr>
        <p:txBody>
          <a:bodyPr rtlCol="0">
            <a:noAutofit/>
          </a:bodyPr>
          <a:lstStyle/>
          <a:p>
            <a:pPr eaLnBrk="1" fontAlgn="auto" hangingPunct="1">
              <a:spcAft>
                <a:spcPts val="0"/>
              </a:spcAft>
              <a:defRPr/>
            </a:pPr>
            <a:r>
              <a:rPr lang="en-GB" sz="4400" b="1" dirty="0">
                <a:solidFill>
                  <a:srgbClr val="1AB7D6"/>
                </a:solidFill>
              </a:rPr>
              <a:t>What role does the alphabet play?</a:t>
            </a:r>
            <a:r>
              <a:rPr lang="en-GB" sz="4400" dirty="0">
                <a:solidFill>
                  <a:schemeClr val="tx1"/>
                </a:solidFill>
              </a:rPr>
              <a:t/>
            </a:r>
            <a:br>
              <a:rPr lang="en-GB" sz="4400" dirty="0">
                <a:solidFill>
                  <a:schemeClr val="tx1"/>
                </a:solidFill>
              </a:rPr>
            </a:br>
            <a:endParaRPr lang="en-GB" sz="4400" dirty="0">
              <a:solidFill>
                <a:schemeClr val="tx1"/>
              </a:solidFill>
            </a:endParaRPr>
          </a:p>
        </p:txBody>
      </p:sp>
      <p:sp>
        <p:nvSpPr>
          <p:cNvPr id="3" name="Content Placeholder 2"/>
          <p:cNvSpPr>
            <a:spLocks noGrp="1"/>
          </p:cNvSpPr>
          <p:nvPr>
            <p:ph idx="1"/>
          </p:nvPr>
        </p:nvSpPr>
        <p:spPr>
          <a:xfrm>
            <a:off x="457200" y="1357298"/>
            <a:ext cx="8229600" cy="4768865"/>
          </a:xfrm>
        </p:spPr>
        <p:txBody>
          <a:bodyPr rtlCol="0">
            <a:normAutofit/>
          </a:bodyPr>
          <a:lstStyle/>
          <a:p>
            <a:pPr marL="514350" indent="-514350" eaLnBrk="1" fontAlgn="auto" hangingPunct="1">
              <a:spcAft>
                <a:spcPts val="0"/>
              </a:spcAft>
              <a:buNone/>
              <a:defRPr/>
            </a:pPr>
            <a:r>
              <a:rPr lang="en-GB" b="1" dirty="0" smtClean="0">
                <a:solidFill>
                  <a:srgbClr val="002060"/>
                </a:solidFill>
              </a:rPr>
              <a:t>1) bank </a:t>
            </a:r>
            <a:r>
              <a:rPr lang="en-GB" b="1" dirty="0">
                <a:solidFill>
                  <a:srgbClr val="002060"/>
                </a:solidFill>
              </a:rPr>
              <a:t>of letter </a:t>
            </a:r>
            <a:r>
              <a:rPr lang="en-GB" b="1" dirty="0">
                <a:solidFill>
                  <a:srgbClr val="F013AF"/>
                </a:solidFill>
              </a:rPr>
              <a:t>shapes</a:t>
            </a:r>
            <a:r>
              <a:rPr lang="en-GB" b="1" dirty="0">
                <a:solidFill>
                  <a:srgbClr val="002060"/>
                </a:solidFill>
              </a:rPr>
              <a:t> </a:t>
            </a:r>
            <a:endParaRPr lang="en-GB" b="1" dirty="0" smtClean="0">
              <a:solidFill>
                <a:srgbClr val="002060"/>
              </a:solidFill>
            </a:endParaRPr>
          </a:p>
          <a:p>
            <a:pPr marL="514350" indent="-514350" eaLnBrk="1" fontAlgn="auto" hangingPunct="1">
              <a:spcAft>
                <a:spcPts val="0"/>
              </a:spcAft>
              <a:buNone/>
              <a:defRPr/>
            </a:pPr>
            <a:r>
              <a:rPr lang="en-GB" b="1" dirty="0">
                <a:solidFill>
                  <a:srgbClr val="002060"/>
                </a:solidFill>
              </a:rPr>
              <a:t> </a:t>
            </a:r>
            <a:endParaRPr lang="en-GB" b="1" dirty="0" smtClean="0">
              <a:solidFill>
                <a:srgbClr val="002060"/>
              </a:solidFill>
            </a:endParaRPr>
          </a:p>
          <a:p>
            <a:pPr marL="514350" indent="-514350" eaLnBrk="1" fontAlgn="auto" hangingPunct="1">
              <a:spcAft>
                <a:spcPts val="0"/>
              </a:spcAft>
              <a:buNone/>
              <a:defRPr/>
            </a:pPr>
            <a:r>
              <a:rPr lang="en-GB" b="1" dirty="0" smtClean="0">
                <a:solidFill>
                  <a:srgbClr val="002060"/>
                </a:solidFill>
              </a:rPr>
              <a:t>2) </a:t>
            </a:r>
            <a:r>
              <a:rPr lang="en-GB" b="1" dirty="0" smtClean="0">
                <a:solidFill>
                  <a:srgbClr val="F013AF"/>
                </a:solidFill>
              </a:rPr>
              <a:t>alphabetical </a:t>
            </a:r>
            <a:r>
              <a:rPr lang="en-GB" b="1" dirty="0">
                <a:solidFill>
                  <a:srgbClr val="F013AF"/>
                </a:solidFill>
              </a:rPr>
              <a:t>order </a:t>
            </a:r>
            <a:r>
              <a:rPr lang="en-GB" b="1" dirty="0" smtClean="0">
                <a:solidFill>
                  <a:srgbClr val="002060"/>
                </a:solidFill>
              </a:rPr>
              <a:t>relayed</a:t>
            </a:r>
          </a:p>
          <a:p>
            <a:pPr marL="514350" indent="-514350" eaLnBrk="1" fontAlgn="auto" hangingPunct="1">
              <a:spcAft>
                <a:spcPts val="0"/>
              </a:spcAft>
              <a:buNone/>
              <a:defRPr/>
            </a:pPr>
            <a:r>
              <a:rPr lang="en-GB" b="1" dirty="0" smtClean="0">
                <a:solidFill>
                  <a:srgbClr val="002060"/>
                </a:solidFill>
              </a:rPr>
              <a:t>by letter </a:t>
            </a:r>
            <a:r>
              <a:rPr lang="en-GB" b="1" dirty="0" smtClean="0">
                <a:solidFill>
                  <a:srgbClr val="F013AF"/>
                </a:solidFill>
              </a:rPr>
              <a:t>names </a:t>
            </a:r>
            <a:r>
              <a:rPr lang="en-GB" b="1" dirty="0" smtClean="0">
                <a:solidFill>
                  <a:srgbClr val="002060"/>
                </a:solidFill>
              </a:rPr>
              <a:t>(</a:t>
            </a:r>
            <a:r>
              <a:rPr lang="en-GB" b="1" i="1" dirty="0" smtClean="0">
                <a:solidFill>
                  <a:srgbClr val="002060"/>
                </a:solidFill>
              </a:rPr>
              <a:t>ay, bee, see</a:t>
            </a:r>
            <a:r>
              <a:rPr lang="en-GB" b="1" dirty="0" smtClean="0">
                <a:solidFill>
                  <a:srgbClr val="002060"/>
                </a:solidFill>
              </a:rPr>
              <a:t>)</a:t>
            </a:r>
          </a:p>
          <a:p>
            <a:pPr marL="514350" indent="-514350" eaLnBrk="1" fontAlgn="auto" hangingPunct="1">
              <a:spcAft>
                <a:spcPts val="0"/>
              </a:spcAft>
              <a:buFont typeface="+mj-lt"/>
              <a:buAutoNum type="arabicPeriod"/>
              <a:defRPr/>
            </a:pPr>
            <a:endParaRPr lang="en-GB" b="1" dirty="0" smtClean="0">
              <a:solidFill>
                <a:srgbClr val="002060"/>
              </a:solidFill>
            </a:endParaRPr>
          </a:p>
          <a:p>
            <a:pPr marL="514350" indent="-514350" eaLnBrk="1" fontAlgn="auto" hangingPunct="1">
              <a:spcAft>
                <a:spcPts val="0"/>
              </a:spcAft>
              <a:buNone/>
              <a:defRPr/>
            </a:pPr>
            <a:r>
              <a:rPr lang="en-GB" b="1" dirty="0" smtClean="0">
                <a:solidFill>
                  <a:srgbClr val="002060"/>
                </a:solidFill>
              </a:rPr>
              <a:t>3) the capital letters are </a:t>
            </a:r>
          </a:p>
          <a:p>
            <a:pPr marL="514350" indent="-514350" eaLnBrk="1" fontAlgn="auto" hangingPunct="1">
              <a:spcAft>
                <a:spcPts val="0"/>
              </a:spcAft>
              <a:buNone/>
              <a:defRPr/>
            </a:pPr>
            <a:r>
              <a:rPr lang="en-GB" b="1" dirty="0" smtClean="0">
                <a:solidFill>
                  <a:srgbClr val="002060"/>
                </a:solidFill>
              </a:rPr>
              <a:t>the same </a:t>
            </a:r>
            <a:r>
              <a:rPr lang="en-GB" b="1" i="1" dirty="0" smtClean="0">
                <a:solidFill>
                  <a:srgbClr val="F013AF"/>
                </a:solidFill>
              </a:rPr>
              <a:t>code for speech </a:t>
            </a:r>
          </a:p>
          <a:p>
            <a:pPr marL="514350" indent="-514350" eaLnBrk="1" fontAlgn="auto" hangingPunct="1">
              <a:spcAft>
                <a:spcPts val="0"/>
              </a:spcAft>
              <a:buNone/>
              <a:defRPr/>
            </a:pPr>
            <a:r>
              <a:rPr lang="en-GB" b="1" i="1" dirty="0" smtClean="0">
                <a:solidFill>
                  <a:srgbClr val="F013AF"/>
                </a:solidFill>
              </a:rPr>
              <a:t>sounds</a:t>
            </a:r>
            <a:r>
              <a:rPr lang="en-GB" b="1" dirty="0" smtClean="0">
                <a:solidFill>
                  <a:srgbClr val="002060"/>
                </a:solidFill>
              </a:rPr>
              <a:t> as the lower case letters  (/</a:t>
            </a:r>
            <a:r>
              <a:rPr lang="en-GB" b="1" dirty="0" smtClean="0">
                <a:solidFill>
                  <a:srgbClr val="FF0000"/>
                </a:solidFill>
              </a:rPr>
              <a:t>a</a:t>
            </a:r>
            <a:r>
              <a:rPr lang="en-GB" b="1" dirty="0" smtClean="0">
                <a:solidFill>
                  <a:srgbClr val="002060"/>
                </a:solidFill>
              </a:rPr>
              <a:t>/ /</a:t>
            </a:r>
            <a:r>
              <a:rPr lang="en-GB" b="1" dirty="0" smtClean="0">
                <a:solidFill>
                  <a:srgbClr val="0070C0"/>
                </a:solidFill>
              </a:rPr>
              <a:t>b</a:t>
            </a:r>
            <a:r>
              <a:rPr lang="en-GB" b="1" dirty="0" smtClean="0">
                <a:solidFill>
                  <a:srgbClr val="002060"/>
                </a:solidFill>
              </a:rPr>
              <a:t>/ /</a:t>
            </a:r>
            <a:r>
              <a:rPr lang="en-GB" b="1" dirty="0" smtClean="0">
                <a:solidFill>
                  <a:srgbClr val="0070C0"/>
                </a:solidFill>
              </a:rPr>
              <a:t>k</a:t>
            </a:r>
            <a:r>
              <a:rPr lang="en-GB" b="1" dirty="0" smtClean="0">
                <a:solidFill>
                  <a:srgbClr val="002060"/>
                </a:solidFill>
              </a:rPr>
              <a:t>/) </a:t>
            </a:r>
            <a:endParaRPr lang="en-GB" b="1" dirty="0">
              <a:solidFill>
                <a:srgbClr val="002060"/>
              </a:solidFill>
            </a:endParaRPr>
          </a:p>
        </p:txBody>
      </p:sp>
      <p:sp>
        <p:nvSpPr>
          <p:cNvPr id="4" name="Footer Placeholder 3"/>
          <p:cNvSpPr>
            <a:spLocks noGrp="1"/>
          </p:cNvSpPr>
          <p:nvPr>
            <p:ph type="ftr" sz="quarter" idx="11"/>
          </p:nvPr>
        </p:nvSpPr>
        <p:spPr/>
        <p:txBody>
          <a:bodyPr/>
          <a:lstStyle/>
          <a:p>
            <a:pPr>
              <a:defRPr/>
            </a:pPr>
            <a:r>
              <a:rPr lang="en-GB" smtClean="0"/>
              <a:t>© Debbie Hepplewhite 2011</a:t>
            </a:r>
            <a:endParaRPr lang="en-GB"/>
          </a:p>
        </p:txBody>
      </p:sp>
      <p:pic>
        <p:nvPicPr>
          <p:cNvPr id="6" name="Picture 5" descr="the_alphabet.cmyk.jpg"/>
          <p:cNvPicPr>
            <a:picLocks noChangeAspect="1"/>
          </p:cNvPicPr>
          <p:nvPr/>
        </p:nvPicPr>
        <p:blipFill>
          <a:blip r:embed="rId3"/>
          <a:stretch>
            <a:fillRect/>
          </a:stretch>
        </p:blipFill>
        <p:spPr>
          <a:xfrm>
            <a:off x="5676900" y="1357298"/>
            <a:ext cx="3009900" cy="3810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50"/>
            <a:ext cx="8229600" cy="5268913"/>
          </a:xfrm>
        </p:spPr>
        <p:txBody>
          <a:bodyPr rtlCol="0">
            <a:normAutofit/>
          </a:bodyPr>
          <a:lstStyle/>
          <a:p>
            <a:pPr marL="514350" indent="-514350" eaLnBrk="1" fontAlgn="auto" hangingPunct="1">
              <a:spcAft>
                <a:spcPts val="0"/>
              </a:spcAft>
              <a:buNone/>
              <a:defRPr/>
            </a:pPr>
            <a:r>
              <a:rPr lang="en-GB" b="1" dirty="0">
                <a:solidFill>
                  <a:srgbClr val="002060"/>
                </a:solidFill>
              </a:rPr>
              <a:t> </a:t>
            </a:r>
            <a:endParaRPr lang="en-GB" b="1" dirty="0" smtClean="0">
              <a:solidFill>
                <a:srgbClr val="002060"/>
              </a:solidFill>
            </a:endParaRPr>
          </a:p>
          <a:p>
            <a:pPr marL="514350" indent="-514350" eaLnBrk="1" fontAlgn="auto" hangingPunct="1">
              <a:spcAft>
                <a:spcPts val="0"/>
              </a:spcAft>
              <a:buNone/>
              <a:defRPr/>
            </a:pPr>
            <a:r>
              <a:rPr lang="en-GB" sz="4800" b="1" dirty="0" smtClean="0">
                <a:solidFill>
                  <a:srgbClr val="002060"/>
                </a:solidFill>
              </a:rPr>
              <a:t>We don’t use </a:t>
            </a:r>
          </a:p>
          <a:p>
            <a:pPr marL="514350" indent="-514350" eaLnBrk="1" fontAlgn="auto" hangingPunct="1">
              <a:spcAft>
                <a:spcPts val="0"/>
              </a:spcAft>
              <a:buNone/>
              <a:defRPr/>
            </a:pPr>
            <a:r>
              <a:rPr lang="en-GB" sz="4800" b="1" dirty="0" smtClean="0">
                <a:solidFill>
                  <a:srgbClr val="002060"/>
                </a:solidFill>
              </a:rPr>
              <a:t>letter </a:t>
            </a:r>
            <a:r>
              <a:rPr lang="en-GB" sz="4800" b="1" dirty="0" smtClean="0">
                <a:solidFill>
                  <a:srgbClr val="FF0000"/>
                </a:solidFill>
              </a:rPr>
              <a:t>names</a:t>
            </a:r>
          </a:p>
          <a:p>
            <a:pPr marL="514350" indent="-514350" eaLnBrk="1" fontAlgn="auto" hangingPunct="1">
              <a:spcAft>
                <a:spcPts val="0"/>
              </a:spcAft>
              <a:buNone/>
              <a:defRPr/>
            </a:pPr>
            <a:r>
              <a:rPr lang="en-GB" sz="4800" b="1" dirty="0" smtClean="0">
                <a:solidFill>
                  <a:srgbClr val="002060"/>
                </a:solidFill>
              </a:rPr>
              <a:t>to teach reading </a:t>
            </a:r>
          </a:p>
          <a:p>
            <a:pPr marL="514350" indent="-514350" eaLnBrk="1" fontAlgn="auto" hangingPunct="1">
              <a:spcAft>
                <a:spcPts val="0"/>
              </a:spcAft>
              <a:buNone/>
              <a:defRPr/>
            </a:pPr>
            <a:r>
              <a:rPr lang="en-GB" sz="4800" b="1" dirty="0" smtClean="0">
                <a:solidFill>
                  <a:srgbClr val="002060"/>
                </a:solidFill>
              </a:rPr>
              <a:t>or spelling!</a:t>
            </a:r>
          </a:p>
          <a:p>
            <a:pPr marL="514350" indent="-514350" eaLnBrk="1" fontAlgn="auto" hangingPunct="1">
              <a:spcAft>
                <a:spcPts val="0"/>
              </a:spcAft>
              <a:buNone/>
              <a:defRPr/>
            </a:pPr>
            <a:endParaRPr lang="en-GB" b="1" dirty="0" smtClean="0">
              <a:solidFill>
                <a:srgbClr val="002060"/>
              </a:solidFill>
            </a:endParaRPr>
          </a:p>
        </p:txBody>
      </p:sp>
      <p:sp>
        <p:nvSpPr>
          <p:cNvPr id="4" name="Footer Placeholder 3"/>
          <p:cNvSpPr>
            <a:spLocks noGrp="1"/>
          </p:cNvSpPr>
          <p:nvPr>
            <p:ph type="ftr" sz="quarter" idx="11"/>
          </p:nvPr>
        </p:nvSpPr>
        <p:spPr/>
        <p:txBody>
          <a:bodyPr/>
          <a:lstStyle/>
          <a:p>
            <a:pPr>
              <a:defRPr/>
            </a:pPr>
            <a:r>
              <a:rPr lang="en-GB" smtClean="0"/>
              <a:t>© Debbie Hepplewhite 2011</a:t>
            </a:r>
            <a:endParaRPr lang="en-GB"/>
          </a:p>
        </p:txBody>
      </p:sp>
      <p:pic>
        <p:nvPicPr>
          <p:cNvPr id="6" name="Picture 5" descr="the_alphabet.cmyk.jpg"/>
          <p:cNvPicPr>
            <a:picLocks noChangeAspect="1"/>
          </p:cNvPicPr>
          <p:nvPr/>
        </p:nvPicPr>
        <p:blipFill>
          <a:blip r:embed="rId3"/>
          <a:stretch>
            <a:fillRect/>
          </a:stretch>
        </p:blipFill>
        <p:spPr>
          <a:xfrm>
            <a:off x="5676900" y="1357298"/>
            <a:ext cx="3009900" cy="3810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Content Placeholder 2"/>
          <p:cNvSpPr>
            <a:spLocks noGrp="1"/>
          </p:cNvSpPr>
          <p:nvPr>
            <p:ph idx="1"/>
          </p:nvPr>
        </p:nvSpPr>
        <p:spPr>
          <a:xfrm>
            <a:off x="457200" y="685800"/>
            <a:ext cx="8229600" cy="5440363"/>
          </a:xfrm>
        </p:spPr>
        <p:txBody>
          <a:bodyPr/>
          <a:lstStyle/>
          <a:p>
            <a:pPr marL="0" indent="0" algn="ctr" eaLnBrk="1" hangingPunct="1">
              <a:buFont typeface="Arial" charset="0"/>
              <a:buNone/>
            </a:pPr>
            <a:r>
              <a:rPr lang="en-GB" sz="5400" b="1" dirty="0" smtClean="0">
                <a:solidFill>
                  <a:schemeClr val="tx1"/>
                </a:solidFill>
              </a:rPr>
              <a:t>How did you learn to read?</a:t>
            </a:r>
          </a:p>
          <a:p>
            <a:pPr marL="0" indent="0" algn="ctr" eaLnBrk="1" hangingPunct="1">
              <a:buFont typeface="Arial" charset="0"/>
              <a:buNone/>
            </a:pPr>
            <a:r>
              <a:rPr lang="en-GB" sz="6600" b="1" dirty="0" smtClean="0">
                <a:solidFill>
                  <a:schemeClr val="tx1"/>
                </a:solidFill>
              </a:rPr>
              <a:t>Can you remember?</a:t>
            </a:r>
            <a:endParaRPr lang="en-GB" sz="6600" dirty="0" smtClean="0">
              <a:solidFill>
                <a:schemeClr val="tx1"/>
              </a:solidFill>
            </a:endParaRPr>
          </a:p>
        </p:txBody>
      </p:sp>
      <p:pic>
        <p:nvPicPr>
          <p:cNvPr id="1027" name="Picture 3" descr="C:\Users\Debbie\AppData\Local\Microsoft\Windows\Temporary Internet Files\Content.IE5\1R622T0N\MC900435039[1].wmf"/>
          <p:cNvPicPr>
            <a:picLocks noChangeAspect="1" noChangeArrowheads="1"/>
          </p:cNvPicPr>
          <p:nvPr/>
        </p:nvPicPr>
        <p:blipFill>
          <a:blip r:embed="rId3"/>
          <a:srcRect/>
          <a:stretch>
            <a:fillRect/>
          </a:stretch>
        </p:blipFill>
        <p:spPr bwMode="auto">
          <a:xfrm>
            <a:off x="4171950" y="3051060"/>
            <a:ext cx="3981449" cy="307510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7525"/>
            <a:ext cx="8229600" cy="5608638"/>
          </a:xfrm>
        </p:spPr>
        <p:txBody>
          <a:bodyPr/>
          <a:lstStyle/>
          <a:p>
            <a:pPr eaLnBrk="1" hangingPunct="1">
              <a:buFont typeface="Arial" charset="0"/>
              <a:buNone/>
              <a:defRPr/>
            </a:pPr>
            <a:r>
              <a:rPr lang="en-GB" sz="4400" b="1" dirty="0" smtClean="0">
                <a:solidFill>
                  <a:srgbClr val="1AB7D6"/>
                </a:solidFill>
              </a:rPr>
              <a:t>HANDWRITING</a:t>
            </a:r>
            <a:endParaRPr lang="en-GB" sz="4400" dirty="0" smtClean="0">
              <a:solidFill>
                <a:srgbClr val="1AB7D6"/>
              </a:solidFill>
            </a:endParaRPr>
          </a:p>
          <a:p>
            <a:pPr marL="514350" indent="-514350" eaLnBrk="1" hangingPunct="1">
              <a:buNone/>
              <a:defRPr/>
            </a:pPr>
            <a:r>
              <a:rPr lang="en-GB" sz="4400" dirty="0" smtClean="0">
                <a:solidFill>
                  <a:srgbClr val="002060"/>
                </a:solidFill>
              </a:rPr>
              <a:t>    </a:t>
            </a:r>
            <a:r>
              <a:rPr lang="en-GB" sz="4000" b="1" dirty="0" smtClean="0">
                <a:solidFill>
                  <a:srgbClr val="002060"/>
                </a:solidFill>
              </a:rPr>
              <a:t>Write all the upper case (capital) and lower case letter shapes of the alphabet with the correct </a:t>
            </a:r>
            <a:r>
              <a:rPr lang="en-GB" sz="4000" b="1" dirty="0" smtClean="0">
                <a:solidFill>
                  <a:srgbClr val="F013AF"/>
                </a:solidFill>
              </a:rPr>
              <a:t>tripod pencil hold</a:t>
            </a:r>
            <a:r>
              <a:rPr lang="en-GB" sz="4000" b="1" dirty="0" smtClean="0"/>
              <a:t>. </a:t>
            </a:r>
          </a:p>
          <a:p>
            <a:pPr marL="514350" indent="-514350" eaLnBrk="1" hangingPunct="1">
              <a:buFont typeface="+mj-lt"/>
              <a:buAutoNum type="arabicParenR" startAt="3"/>
              <a:defRPr/>
            </a:pPr>
            <a:endParaRPr lang="en-GB" sz="2800" dirty="0" smtClean="0"/>
          </a:p>
          <a:p>
            <a:pPr marL="536575" indent="0" eaLnBrk="1" hangingPunct="1">
              <a:buFont typeface="Arial" charset="0"/>
              <a:buNone/>
              <a:defRPr/>
            </a:pPr>
            <a:endParaRPr lang="en-GB" sz="2800" dirty="0" smtClean="0"/>
          </a:p>
          <a:p>
            <a:pPr marL="536575" indent="0" eaLnBrk="1" hangingPunct="1">
              <a:buFont typeface="Arial" charset="0"/>
              <a:buNone/>
              <a:defRPr/>
            </a:pPr>
            <a:endParaRPr lang="en-GB" sz="2800" dirty="0" smtClean="0">
              <a:solidFill>
                <a:srgbClr val="002060"/>
              </a:solidFill>
            </a:endParaRPr>
          </a:p>
          <a:p>
            <a:pPr marL="536575" indent="0" eaLnBrk="1" hangingPunct="1">
              <a:buFont typeface="Arial" charset="0"/>
              <a:buNone/>
              <a:defRPr/>
            </a:pPr>
            <a:endParaRPr lang="en-GB" sz="2800" dirty="0" smtClean="0">
              <a:solidFill>
                <a:srgbClr val="002060"/>
              </a:solidFill>
            </a:endParaRPr>
          </a:p>
        </p:txBody>
      </p:sp>
      <p:pic>
        <p:nvPicPr>
          <p:cNvPr id="4" name="Picture 5" descr="C:\Users\Dave\Desktop\IMG_0018.JPG"/>
          <p:cNvPicPr>
            <a:picLocks noChangeAspect="1" noChangeArrowheads="1"/>
          </p:cNvPicPr>
          <p:nvPr/>
        </p:nvPicPr>
        <p:blipFill>
          <a:blip r:embed="rId3"/>
          <a:srcRect/>
          <a:stretch>
            <a:fillRect/>
          </a:stretch>
        </p:blipFill>
        <p:spPr bwMode="auto">
          <a:xfrm>
            <a:off x="5607112" y="4015391"/>
            <a:ext cx="2812988" cy="2110772"/>
          </a:xfrm>
          <a:prstGeom prst="rect">
            <a:avLst/>
          </a:prstGeom>
          <a:noFill/>
        </p:spPr>
      </p:pic>
      <p:sp>
        <p:nvSpPr>
          <p:cNvPr id="5" name="TextBox 4"/>
          <p:cNvSpPr txBox="1"/>
          <p:nvPr/>
        </p:nvSpPr>
        <p:spPr>
          <a:xfrm>
            <a:off x="685800" y="4914900"/>
            <a:ext cx="4544834" cy="646331"/>
          </a:xfrm>
          <a:prstGeom prst="rect">
            <a:avLst/>
          </a:prstGeom>
          <a:noFill/>
        </p:spPr>
        <p:txBody>
          <a:bodyPr wrap="none" rtlCol="0">
            <a:spAutoFit/>
          </a:bodyPr>
          <a:lstStyle/>
          <a:p>
            <a:r>
              <a:rPr lang="en-GB" sz="3600" b="1" dirty="0" smtClean="0">
                <a:solidFill>
                  <a:srgbClr val="FF0000"/>
                </a:solidFill>
              </a:rPr>
              <a:t>“</a:t>
            </a:r>
            <a:r>
              <a:rPr lang="en-GB" sz="3600" b="1" i="1" dirty="0" smtClean="0">
                <a:solidFill>
                  <a:srgbClr val="FF0000"/>
                </a:solidFill>
              </a:rPr>
              <a:t>Let me help you</a:t>
            </a:r>
            <a:r>
              <a:rPr lang="en-GB" sz="3600" b="1" dirty="0" smtClean="0">
                <a:solidFill>
                  <a:srgbClr val="FF0000"/>
                </a:solidFill>
              </a:rPr>
              <a:t>...”</a:t>
            </a:r>
            <a:endParaRPr lang="en-GB" sz="3600" b="1" dirty="0">
              <a:solidFill>
                <a:srgbClr val="FF0000"/>
              </a:solidFill>
            </a:endParaRPr>
          </a:p>
        </p:txBody>
      </p:sp>
      <p:pic>
        <p:nvPicPr>
          <p:cNvPr id="4098" name="Picture 2" descr="C:\Users\Debbie\AppData\Local\Microsoft\Windows\Temporary Internet Files\Content.IE5\2USJE7TT\MC900084346[3].wmf"/>
          <p:cNvPicPr>
            <a:picLocks noChangeAspect="1" noChangeArrowheads="1"/>
          </p:cNvPicPr>
          <p:nvPr/>
        </p:nvPicPr>
        <p:blipFill>
          <a:blip r:embed="rId4"/>
          <a:srcRect/>
          <a:stretch>
            <a:fillRect/>
          </a:stretch>
        </p:blipFill>
        <p:spPr bwMode="auto">
          <a:xfrm>
            <a:off x="4388341" y="247649"/>
            <a:ext cx="1218771" cy="124711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7525"/>
            <a:ext cx="8229600" cy="5608638"/>
          </a:xfrm>
        </p:spPr>
        <p:txBody>
          <a:bodyPr/>
          <a:lstStyle/>
          <a:p>
            <a:pPr algn="r" eaLnBrk="1" hangingPunct="1">
              <a:buFont typeface="Arial" charset="0"/>
              <a:buNone/>
              <a:defRPr/>
            </a:pPr>
            <a:r>
              <a:rPr lang="en-GB" sz="4400" b="1" dirty="0" smtClean="0">
                <a:solidFill>
                  <a:srgbClr val="FF0000"/>
                </a:solidFill>
              </a:rPr>
              <a:t>“</a:t>
            </a:r>
            <a:r>
              <a:rPr lang="en-GB" sz="4400" b="1" i="1" dirty="0" smtClean="0">
                <a:solidFill>
                  <a:srgbClr val="FF0000"/>
                </a:solidFill>
              </a:rPr>
              <a:t>Let me show you again</a:t>
            </a:r>
            <a:r>
              <a:rPr lang="en-GB" sz="4400" b="1" dirty="0" smtClean="0">
                <a:solidFill>
                  <a:srgbClr val="FF0000"/>
                </a:solidFill>
              </a:rPr>
              <a:t>...”</a:t>
            </a:r>
            <a:endParaRPr lang="en-GB" sz="4400" dirty="0" smtClean="0">
              <a:solidFill>
                <a:srgbClr val="FF0000"/>
              </a:solidFill>
            </a:endParaRPr>
          </a:p>
          <a:p>
            <a:pPr marL="514350" indent="-514350" eaLnBrk="1" hangingPunct="1">
              <a:buNone/>
              <a:defRPr/>
            </a:pPr>
            <a:r>
              <a:rPr lang="en-GB" sz="4400" dirty="0" smtClean="0">
                <a:solidFill>
                  <a:srgbClr val="002060"/>
                </a:solidFill>
              </a:rPr>
              <a:t>    </a:t>
            </a:r>
          </a:p>
          <a:p>
            <a:pPr marL="514350" indent="-514350" algn="ctr" eaLnBrk="1" hangingPunct="1">
              <a:buNone/>
              <a:defRPr/>
            </a:pPr>
            <a:r>
              <a:rPr lang="en-GB" sz="4400" b="1" dirty="0" smtClean="0">
                <a:solidFill>
                  <a:srgbClr val="002060"/>
                </a:solidFill>
              </a:rPr>
              <a:t>“</a:t>
            </a:r>
            <a:r>
              <a:rPr lang="en-GB" sz="4400" b="1" i="1" dirty="0" err="1" smtClean="0">
                <a:solidFill>
                  <a:srgbClr val="002060"/>
                </a:solidFill>
              </a:rPr>
              <a:t>Froggy</a:t>
            </a:r>
            <a:r>
              <a:rPr lang="en-GB" sz="4400" b="1" i="1" dirty="0" smtClean="0">
                <a:solidFill>
                  <a:srgbClr val="002060"/>
                </a:solidFill>
              </a:rPr>
              <a:t> legs with the log under</a:t>
            </a:r>
            <a:r>
              <a:rPr lang="en-GB" sz="4400" b="1" dirty="0" smtClean="0">
                <a:solidFill>
                  <a:srgbClr val="002060"/>
                </a:solidFill>
              </a:rPr>
              <a:t>”</a:t>
            </a:r>
            <a:endParaRPr lang="en-GB" sz="4400" dirty="0" smtClean="0"/>
          </a:p>
          <a:p>
            <a:pPr marL="514350" indent="-514350" eaLnBrk="1" hangingPunct="1">
              <a:buFont typeface="+mj-lt"/>
              <a:buAutoNum type="arabicParenR" startAt="3"/>
              <a:defRPr/>
            </a:pPr>
            <a:endParaRPr lang="en-GB" sz="2800" dirty="0" smtClean="0"/>
          </a:p>
          <a:p>
            <a:pPr marL="536575" indent="0" eaLnBrk="1" hangingPunct="1">
              <a:buFont typeface="Arial" charset="0"/>
              <a:buNone/>
              <a:defRPr/>
            </a:pPr>
            <a:endParaRPr lang="en-GB" sz="2800" dirty="0" smtClean="0"/>
          </a:p>
          <a:p>
            <a:pPr marL="536575" indent="0" eaLnBrk="1" hangingPunct="1">
              <a:buFont typeface="Arial" charset="0"/>
              <a:buNone/>
              <a:defRPr/>
            </a:pPr>
            <a:endParaRPr lang="en-GB" sz="2800" dirty="0" smtClean="0">
              <a:solidFill>
                <a:srgbClr val="002060"/>
              </a:solidFill>
            </a:endParaRPr>
          </a:p>
          <a:p>
            <a:pPr marL="536575" indent="0" eaLnBrk="1" hangingPunct="1">
              <a:buFont typeface="Arial" charset="0"/>
              <a:buNone/>
              <a:defRPr/>
            </a:pPr>
            <a:endParaRPr lang="en-GB" sz="2800" dirty="0" smtClean="0">
              <a:solidFill>
                <a:srgbClr val="002060"/>
              </a:solidFill>
            </a:endParaRPr>
          </a:p>
        </p:txBody>
      </p:sp>
      <p:pic>
        <p:nvPicPr>
          <p:cNvPr id="4" name="Picture 5" descr="C:\Users\Dave\Desktop\IMG_0018.JPG"/>
          <p:cNvPicPr>
            <a:picLocks noChangeAspect="1" noChangeArrowheads="1"/>
          </p:cNvPicPr>
          <p:nvPr/>
        </p:nvPicPr>
        <p:blipFill>
          <a:blip r:embed="rId3"/>
          <a:srcRect/>
          <a:stretch>
            <a:fillRect/>
          </a:stretch>
        </p:blipFill>
        <p:spPr bwMode="auto">
          <a:xfrm>
            <a:off x="5607112" y="4015391"/>
            <a:ext cx="2812988" cy="2110772"/>
          </a:xfrm>
          <a:prstGeom prst="rect">
            <a:avLst/>
          </a:prstGeom>
          <a:noFill/>
        </p:spPr>
      </p:pic>
      <p:pic>
        <p:nvPicPr>
          <p:cNvPr id="4098" name="Picture 2" descr="C:\Users\Debbie\AppData\Local\Microsoft\Windows\Temporary Internet Files\Content.IE5\2USJE7TT\MC900084346[3].wmf"/>
          <p:cNvPicPr>
            <a:picLocks noChangeAspect="1" noChangeArrowheads="1"/>
          </p:cNvPicPr>
          <p:nvPr/>
        </p:nvPicPr>
        <p:blipFill>
          <a:blip r:embed="rId4"/>
          <a:srcRect/>
          <a:stretch>
            <a:fillRect/>
          </a:stretch>
        </p:blipFill>
        <p:spPr bwMode="auto">
          <a:xfrm>
            <a:off x="1739688" y="3125133"/>
            <a:ext cx="2984712" cy="3054125"/>
          </a:xfrm>
          <a:prstGeom prst="rect">
            <a:avLst/>
          </a:prstGeom>
          <a:noFill/>
        </p:spPr>
      </p:pic>
      <p:pic>
        <p:nvPicPr>
          <p:cNvPr id="5122" name="Picture 2" descr="C:\Users\Debbie\AppData\Local\Microsoft\Windows\Temporary Internet Files\Content.IE5\ZC608QOK\MC900084348[1].wmf"/>
          <p:cNvPicPr>
            <a:picLocks noChangeAspect="1" noChangeArrowheads="1"/>
          </p:cNvPicPr>
          <p:nvPr/>
        </p:nvPicPr>
        <p:blipFill>
          <a:blip r:embed="rId5"/>
          <a:srcRect/>
          <a:stretch>
            <a:fillRect/>
          </a:stretch>
        </p:blipFill>
        <p:spPr bwMode="auto">
          <a:xfrm flipH="1">
            <a:off x="514350" y="288925"/>
            <a:ext cx="1225338" cy="1292225"/>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p:cNvSpPr>
          <p:nvPr>
            <p:ph type="body" idx="1"/>
          </p:nvPr>
        </p:nvSpPr>
        <p:spPr>
          <a:xfrm>
            <a:off x="457200" y="598488"/>
            <a:ext cx="8229600" cy="5527675"/>
          </a:xfrm>
        </p:spPr>
        <p:txBody>
          <a:bodyPr/>
          <a:lstStyle/>
          <a:p>
            <a:pPr algn="ctr" eaLnBrk="1" hangingPunct="1">
              <a:buFont typeface="Arial" charset="0"/>
              <a:buNone/>
              <a:defRPr/>
            </a:pPr>
            <a:r>
              <a:rPr lang="en-GB" sz="4800" b="1" dirty="0" smtClean="0">
                <a:solidFill>
                  <a:srgbClr val="1AB7D6"/>
                </a:solidFill>
              </a:rPr>
              <a:t>What  is  the  alphabetic  code?</a:t>
            </a:r>
            <a:endParaRPr lang="en-GB" sz="2800" dirty="0" smtClean="0"/>
          </a:p>
          <a:p>
            <a:pPr marL="0" indent="0" eaLnBrk="1" hangingPunct="1">
              <a:buFont typeface="Arial" charset="0"/>
              <a:buNone/>
              <a:defRPr/>
            </a:pPr>
            <a:r>
              <a:rPr lang="en-GB" sz="3600" b="1" dirty="0" smtClean="0">
                <a:solidFill>
                  <a:schemeClr val="tx1"/>
                </a:solidFill>
              </a:rPr>
              <a:t>Letters and letter groups </a:t>
            </a:r>
            <a:r>
              <a:rPr lang="en-GB" sz="3600" b="1" dirty="0" smtClean="0">
                <a:solidFill>
                  <a:srgbClr val="FF0000"/>
                </a:solidFill>
              </a:rPr>
              <a:t>are code for </a:t>
            </a:r>
            <a:r>
              <a:rPr lang="en-GB" sz="3600" b="1" dirty="0" smtClean="0">
                <a:solidFill>
                  <a:schemeClr val="tx1"/>
                </a:solidFill>
              </a:rPr>
              <a:t>the individual sounds in our speech.</a:t>
            </a:r>
            <a:endParaRPr lang="en-GB" sz="3600" dirty="0" smtClean="0">
              <a:solidFill>
                <a:schemeClr val="tx1"/>
              </a:solidFill>
            </a:endParaRPr>
          </a:p>
          <a:p>
            <a:pPr marL="0" indent="0" eaLnBrk="1" hangingPunct="1">
              <a:buFont typeface="Arial" charset="0"/>
              <a:buNone/>
              <a:defRPr/>
            </a:pPr>
            <a:r>
              <a:rPr lang="en-GB" sz="3600" b="1" dirty="0" smtClean="0">
                <a:solidFill>
                  <a:srgbClr val="FF0000"/>
                </a:solidFill>
              </a:rPr>
              <a:t>Decoding</a:t>
            </a:r>
            <a:r>
              <a:rPr lang="en-GB" sz="3600" b="1" dirty="0" smtClean="0">
                <a:solidFill>
                  <a:schemeClr val="tx1"/>
                </a:solidFill>
              </a:rPr>
              <a:t> the letter symbols into sounds is the basis for reading:</a:t>
            </a:r>
          </a:p>
          <a:p>
            <a:pPr marL="0" indent="0" eaLnBrk="1" hangingPunct="1">
              <a:buFont typeface="Arial" charset="0"/>
              <a:buNone/>
              <a:defRPr/>
            </a:pPr>
            <a:endParaRPr lang="en-GB" sz="3600" b="1" dirty="0" smtClean="0">
              <a:solidFill>
                <a:schemeClr val="tx1"/>
              </a:solidFill>
            </a:endParaRPr>
          </a:p>
          <a:p>
            <a:pPr marL="0" indent="0" algn="ctr" eaLnBrk="1" hangingPunct="1">
              <a:buFont typeface="Arial" charset="0"/>
              <a:buNone/>
              <a:defRPr/>
            </a:pPr>
            <a:r>
              <a:rPr lang="en-GB" sz="3600" dirty="0" smtClean="0">
                <a:solidFill>
                  <a:srgbClr val="002060"/>
                </a:solidFill>
              </a:rPr>
              <a:t>See the printed word</a:t>
            </a:r>
            <a:r>
              <a:rPr lang="en-GB" sz="3600" b="1" dirty="0" smtClean="0">
                <a:solidFill>
                  <a:srgbClr val="002060"/>
                </a:solidFill>
              </a:rPr>
              <a:t> </a:t>
            </a:r>
            <a:r>
              <a:rPr lang="en-GB" sz="3600" b="1" dirty="0" smtClean="0">
                <a:solidFill>
                  <a:schemeClr val="tx1"/>
                </a:solidFill>
              </a:rPr>
              <a:t>soap</a:t>
            </a:r>
            <a:r>
              <a:rPr lang="en-GB" sz="3600" b="1" dirty="0" smtClean="0">
                <a:solidFill>
                  <a:srgbClr val="002060"/>
                </a:solidFill>
              </a:rPr>
              <a:t>, </a:t>
            </a:r>
            <a:r>
              <a:rPr lang="en-GB" sz="3600" dirty="0" smtClean="0">
                <a:solidFill>
                  <a:srgbClr val="002060"/>
                </a:solidFill>
              </a:rPr>
              <a:t>say the sounds </a:t>
            </a:r>
          </a:p>
          <a:p>
            <a:pPr marL="0" indent="0" algn="ctr" eaLnBrk="1" hangingPunct="1">
              <a:buFont typeface="Arial" charset="0"/>
              <a:buNone/>
              <a:defRPr/>
            </a:pPr>
            <a:r>
              <a:rPr lang="en-GB" sz="3600" b="1" dirty="0" smtClean="0">
                <a:solidFill>
                  <a:schemeClr val="tx1"/>
                </a:solidFill>
              </a:rPr>
              <a:t>/</a:t>
            </a:r>
            <a:r>
              <a:rPr lang="en-GB" sz="3600" b="1" dirty="0" smtClean="0">
                <a:solidFill>
                  <a:srgbClr val="0070C0"/>
                </a:solidFill>
              </a:rPr>
              <a:t>s</a:t>
            </a:r>
            <a:r>
              <a:rPr lang="en-GB" sz="3600" b="1" dirty="0" smtClean="0">
                <a:solidFill>
                  <a:schemeClr val="tx1"/>
                </a:solidFill>
              </a:rPr>
              <a:t>/ /</a:t>
            </a:r>
            <a:r>
              <a:rPr lang="en-GB" sz="3600" b="1" dirty="0" err="1" smtClean="0">
                <a:solidFill>
                  <a:srgbClr val="FF0000"/>
                </a:solidFill>
              </a:rPr>
              <a:t>oa</a:t>
            </a:r>
            <a:r>
              <a:rPr lang="en-GB" sz="3600" b="1" dirty="0" smtClean="0">
                <a:solidFill>
                  <a:schemeClr val="tx1"/>
                </a:solidFill>
              </a:rPr>
              <a:t>/ /</a:t>
            </a:r>
            <a:r>
              <a:rPr lang="en-GB" sz="3600" b="1" dirty="0" smtClean="0">
                <a:solidFill>
                  <a:srgbClr val="0070C0"/>
                </a:solidFill>
              </a:rPr>
              <a:t>p</a:t>
            </a:r>
            <a:r>
              <a:rPr lang="en-GB" sz="3600" b="1" dirty="0" smtClean="0">
                <a:solidFill>
                  <a:srgbClr val="002060"/>
                </a:solidFill>
              </a:rPr>
              <a:t>/, </a:t>
            </a:r>
            <a:r>
              <a:rPr lang="en-GB" sz="3600" dirty="0" smtClean="0">
                <a:solidFill>
                  <a:srgbClr val="002060"/>
                </a:solidFill>
              </a:rPr>
              <a:t>blend the sounds to read (or discern)  </a:t>
            </a:r>
            <a:r>
              <a:rPr lang="en-GB" sz="3600" b="1" dirty="0" smtClean="0">
                <a:solidFill>
                  <a:schemeClr val="tx1"/>
                </a:solidFill>
              </a:rPr>
              <a:t>“soap”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p:cNvSpPr>
          <p:nvPr>
            <p:ph type="body" idx="1"/>
          </p:nvPr>
        </p:nvSpPr>
        <p:spPr>
          <a:xfrm>
            <a:off x="457200" y="598488"/>
            <a:ext cx="8229600" cy="5527675"/>
          </a:xfrm>
        </p:spPr>
        <p:txBody>
          <a:bodyPr/>
          <a:lstStyle/>
          <a:p>
            <a:pPr algn="ctr" eaLnBrk="1" hangingPunct="1">
              <a:buFont typeface="Arial" charset="0"/>
              <a:buNone/>
              <a:defRPr/>
            </a:pPr>
            <a:r>
              <a:rPr lang="en-GB" sz="4800" b="1" dirty="0" smtClean="0">
                <a:solidFill>
                  <a:srgbClr val="1AB7D6"/>
                </a:solidFill>
              </a:rPr>
              <a:t>Why is it ‘</a:t>
            </a:r>
            <a:r>
              <a:rPr lang="en-GB" sz="4800" b="1" dirty="0" smtClean="0">
                <a:solidFill>
                  <a:srgbClr val="0070C0"/>
                </a:solidFill>
              </a:rPr>
              <a:t>synthetic</a:t>
            </a:r>
            <a:r>
              <a:rPr lang="en-GB" sz="4800" b="1" dirty="0" smtClean="0">
                <a:solidFill>
                  <a:srgbClr val="1AB7D6"/>
                </a:solidFill>
              </a:rPr>
              <a:t>’ phonics?</a:t>
            </a:r>
          </a:p>
          <a:p>
            <a:pPr algn="ctr" eaLnBrk="1" hangingPunct="1">
              <a:buFont typeface="Arial" charset="0"/>
              <a:buNone/>
              <a:defRPr/>
            </a:pPr>
            <a:r>
              <a:rPr lang="en-GB" sz="5400" b="1" dirty="0" smtClean="0">
                <a:solidFill>
                  <a:srgbClr val="F013AF"/>
                </a:solidFill>
              </a:rPr>
              <a:t>Synthesising</a:t>
            </a:r>
            <a:r>
              <a:rPr lang="en-GB" sz="5400" b="1" dirty="0" smtClean="0">
                <a:solidFill>
                  <a:schemeClr val="tx1"/>
                </a:solidFill>
              </a:rPr>
              <a:t> = sounding out and blending to read the </a:t>
            </a:r>
            <a:r>
              <a:rPr lang="en-GB" sz="5400" b="1" i="1" dirty="0" smtClean="0">
                <a:solidFill>
                  <a:schemeClr val="tx1"/>
                </a:solidFill>
              </a:rPr>
              <a:t>unknown</a:t>
            </a:r>
            <a:r>
              <a:rPr lang="en-GB" sz="5400" b="1" dirty="0" smtClean="0">
                <a:solidFill>
                  <a:schemeClr val="tx1"/>
                </a:solidFill>
              </a:rPr>
              <a:t> words</a:t>
            </a:r>
          </a:p>
          <a:p>
            <a:pPr algn="ctr" eaLnBrk="1" hangingPunct="1">
              <a:buFont typeface="Arial" charset="0"/>
              <a:buNone/>
              <a:defRPr/>
            </a:pPr>
            <a:endParaRPr lang="en-GB" sz="5400" b="1" dirty="0" smtClean="0">
              <a:solidFill>
                <a:schemeClr val="tx1"/>
              </a:solidFill>
            </a:endParaRPr>
          </a:p>
          <a:p>
            <a:pPr algn="r" eaLnBrk="1" hangingPunct="1">
              <a:buFont typeface="Arial" charset="0"/>
              <a:buNone/>
              <a:defRPr/>
            </a:pPr>
            <a:r>
              <a:rPr lang="en-GB" sz="4400" b="1" dirty="0" smtClean="0">
                <a:solidFill>
                  <a:srgbClr val="F013AF"/>
                </a:solidFill>
              </a:rPr>
              <a:t>(aloud or silently!)</a:t>
            </a:r>
            <a:endParaRPr lang="en-GB" sz="4400" dirty="0" smtClean="0">
              <a:solidFill>
                <a:srgbClr val="F013AF"/>
              </a:solidFill>
            </a:endParaRPr>
          </a:p>
        </p:txBody>
      </p:sp>
      <p:pic>
        <p:nvPicPr>
          <p:cNvPr id="6146" name="Picture 2" descr="C:\Users\Debbie\AppData\Local\Microsoft\Windows\Temporary Internet Files\Content.IE5\1R622T0N\MC900390748[1].wmf"/>
          <p:cNvPicPr>
            <a:picLocks noChangeAspect="1" noChangeArrowheads="1"/>
          </p:cNvPicPr>
          <p:nvPr/>
        </p:nvPicPr>
        <p:blipFill>
          <a:blip r:embed="rId3"/>
          <a:srcRect/>
          <a:stretch>
            <a:fillRect/>
          </a:stretch>
        </p:blipFill>
        <p:spPr bwMode="auto">
          <a:xfrm flipH="1">
            <a:off x="2630936" y="4573536"/>
            <a:ext cx="1693413" cy="1838377"/>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p:cNvSpPr>
            <a:spLocks noGrp="1"/>
          </p:cNvSpPr>
          <p:nvPr>
            <p:ph type="body" idx="1"/>
          </p:nvPr>
        </p:nvSpPr>
        <p:spPr>
          <a:xfrm>
            <a:off x="457200" y="666750"/>
            <a:ext cx="8229600" cy="5459413"/>
          </a:xfrm>
        </p:spPr>
        <p:txBody>
          <a:bodyPr/>
          <a:lstStyle/>
          <a:p>
            <a:pPr marL="0" indent="0" eaLnBrk="1" hangingPunct="1">
              <a:buFont typeface="Arial" charset="0"/>
              <a:buNone/>
            </a:pPr>
            <a:r>
              <a:rPr lang="en-GB" sz="4400" b="1" dirty="0" smtClean="0">
                <a:solidFill>
                  <a:srgbClr val="002060"/>
                </a:solidFill>
              </a:rPr>
              <a:t>The alphabetic code is a </a:t>
            </a:r>
            <a:r>
              <a:rPr lang="en-GB" sz="4400" b="1" dirty="0" smtClean="0">
                <a:solidFill>
                  <a:srgbClr val="FF0000"/>
                </a:solidFill>
              </a:rPr>
              <a:t>reversible</a:t>
            </a:r>
            <a:r>
              <a:rPr lang="en-GB" sz="4400" b="1" dirty="0" smtClean="0">
                <a:solidFill>
                  <a:srgbClr val="002060"/>
                </a:solidFill>
              </a:rPr>
              <a:t> code:</a:t>
            </a:r>
          </a:p>
          <a:p>
            <a:pPr marL="0" indent="0" eaLnBrk="1" hangingPunct="1">
              <a:buFont typeface="Arial" charset="0"/>
              <a:buNone/>
            </a:pPr>
            <a:endParaRPr lang="en-GB" dirty="0" smtClean="0"/>
          </a:p>
          <a:p>
            <a:pPr marL="0" indent="0" eaLnBrk="1" hangingPunct="1">
              <a:buFont typeface="Arial" charset="0"/>
              <a:buNone/>
            </a:pPr>
            <a:r>
              <a:rPr lang="en-GB" sz="3600" b="1" dirty="0" smtClean="0">
                <a:solidFill>
                  <a:schemeClr val="tx1"/>
                </a:solidFill>
              </a:rPr>
              <a:t>For spelling/writing: </a:t>
            </a:r>
          </a:p>
          <a:p>
            <a:pPr marL="0" indent="0" eaLnBrk="1" hangingPunct="1">
              <a:buFont typeface="Arial" charset="0"/>
              <a:buNone/>
            </a:pPr>
            <a:r>
              <a:rPr lang="en-GB" sz="3600" b="1" dirty="0" smtClean="0"/>
              <a:t>we start with </a:t>
            </a:r>
            <a:r>
              <a:rPr lang="en-GB" sz="3600" b="1" dirty="0" smtClean="0">
                <a:solidFill>
                  <a:srgbClr val="F013AF"/>
                </a:solidFill>
              </a:rPr>
              <a:t>sound</a:t>
            </a:r>
            <a:r>
              <a:rPr lang="en-GB" sz="3600" b="1" dirty="0" smtClean="0"/>
              <a:t> and </a:t>
            </a:r>
            <a:r>
              <a:rPr lang="en-GB" sz="3600" b="1" dirty="0" smtClean="0">
                <a:solidFill>
                  <a:srgbClr val="1AB7D6"/>
                </a:solidFill>
              </a:rPr>
              <a:t>encode</a:t>
            </a:r>
            <a:r>
              <a:rPr lang="en-GB" sz="3600" b="1" dirty="0" smtClean="0"/>
              <a:t> to </a:t>
            </a:r>
            <a:r>
              <a:rPr lang="en-GB" sz="3600" b="1" dirty="0" smtClean="0">
                <a:solidFill>
                  <a:srgbClr val="F013AF"/>
                </a:solidFill>
              </a:rPr>
              <a:t>print</a:t>
            </a:r>
            <a:r>
              <a:rPr lang="en-GB" sz="3600" b="1" dirty="0" smtClean="0"/>
              <a:t> </a:t>
            </a:r>
          </a:p>
          <a:p>
            <a:pPr marL="0" indent="0" eaLnBrk="1" hangingPunct="1">
              <a:buFont typeface="Arial" charset="0"/>
              <a:buNone/>
            </a:pPr>
            <a:endParaRPr lang="en-GB" sz="3600" b="1" dirty="0" smtClean="0"/>
          </a:p>
          <a:p>
            <a:pPr marL="0" indent="0" eaLnBrk="1" hangingPunct="1">
              <a:buFont typeface="Arial" charset="0"/>
              <a:buNone/>
            </a:pPr>
            <a:r>
              <a:rPr lang="en-GB" sz="3600" b="1" dirty="0" smtClean="0">
                <a:solidFill>
                  <a:schemeClr val="tx1"/>
                </a:solidFill>
              </a:rPr>
              <a:t>For reading: </a:t>
            </a:r>
          </a:p>
          <a:p>
            <a:pPr marL="0" indent="0" eaLnBrk="1" hangingPunct="1">
              <a:buFont typeface="Arial" charset="0"/>
              <a:buNone/>
            </a:pPr>
            <a:r>
              <a:rPr lang="en-GB" sz="3600" b="1" dirty="0" smtClean="0"/>
              <a:t>we start with </a:t>
            </a:r>
            <a:r>
              <a:rPr lang="en-GB" sz="3600" b="1" dirty="0" smtClean="0">
                <a:solidFill>
                  <a:srgbClr val="F013AF"/>
                </a:solidFill>
              </a:rPr>
              <a:t>print</a:t>
            </a:r>
            <a:r>
              <a:rPr lang="en-GB" sz="3600" b="1" dirty="0" smtClean="0"/>
              <a:t> and </a:t>
            </a:r>
            <a:r>
              <a:rPr lang="en-GB" sz="3600" b="1" dirty="0" smtClean="0">
                <a:solidFill>
                  <a:srgbClr val="1AB7D6"/>
                </a:solidFill>
              </a:rPr>
              <a:t>decode </a:t>
            </a:r>
            <a:r>
              <a:rPr lang="en-GB" sz="3600" b="1" dirty="0" smtClean="0"/>
              <a:t>to </a:t>
            </a:r>
            <a:r>
              <a:rPr lang="en-GB" sz="3600" b="1" dirty="0" smtClean="0">
                <a:solidFill>
                  <a:srgbClr val="F013AF"/>
                </a:solidFill>
              </a:rPr>
              <a:t>sound</a:t>
            </a:r>
            <a:r>
              <a:rPr lang="en-GB" sz="3600" b="1" dirty="0" smtClean="0"/>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800" b="1" dirty="0" smtClean="0">
                <a:solidFill>
                  <a:srgbClr val="FF0000"/>
                </a:solidFill>
              </a:rPr>
              <a:t>Phonics is not just for infants!</a:t>
            </a:r>
            <a:endParaRPr lang="en-GB" sz="4800" b="1" dirty="0">
              <a:solidFill>
                <a:srgbClr val="FF0000"/>
              </a:solidFill>
            </a:endParaRPr>
          </a:p>
        </p:txBody>
      </p:sp>
      <p:sp>
        <p:nvSpPr>
          <p:cNvPr id="3" name="Content Placeholder 2"/>
          <p:cNvSpPr>
            <a:spLocks noGrp="1"/>
          </p:cNvSpPr>
          <p:nvPr>
            <p:ph idx="1"/>
          </p:nvPr>
        </p:nvSpPr>
        <p:spPr>
          <a:xfrm>
            <a:off x="457200" y="2000250"/>
            <a:ext cx="8229600" cy="4125913"/>
          </a:xfrm>
        </p:spPr>
        <p:txBody>
          <a:bodyPr/>
          <a:lstStyle/>
          <a:p>
            <a:r>
              <a:rPr lang="en-GB" sz="4000" b="1" dirty="0" smtClean="0">
                <a:solidFill>
                  <a:schemeClr val="tx1"/>
                </a:solidFill>
              </a:rPr>
              <a:t>What do we do when we want to read an unknown Latin plant name?</a:t>
            </a:r>
          </a:p>
          <a:p>
            <a:endParaRPr lang="en-GB" sz="4000" b="1" dirty="0" smtClean="0">
              <a:solidFill>
                <a:schemeClr val="tx1"/>
              </a:solidFill>
            </a:endParaRPr>
          </a:p>
          <a:p>
            <a:r>
              <a:rPr lang="en-GB" sz="4000" b="1" dirty="0" smtClean="0">
                <a:solidFill>
                  <a:schemeClr val="tx1"/>
                </a:solidFill>
              </a:rPr>
              <a:t>What do we do when we want to spell a new multi-syllable word?</a:t>
            </a:r>
            <a:endParaRPr lang="en-GB" sz="4000" b="1"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7700"/>
            <a:ext cx="8229600" cy="5478463"/>
          </a:xfrm>
        </p:spPr>
        <p:txBody>
          <a:bodyPr/>
          <a:lstStyle/>
          <a:p>
            <a:pPr>
              <a:buNone/>
            </a:pPr>
            <a:r>
              <a:rPr lang="en-GB" dirty="0" smtClean="0"/>
              <a:t>                         </a:t>
            </a:r>
            <a:r>
              <a:rPr lang="en-GB" sz="3600" b="1" dirty="0" smtClean="0">
                <a:latin typeface="Comic Sans MS" pitchFamily="66" charset="0"/>
              </a:rPr>
              <a:t>We set children up for </a:t>
            </a:r>
          </a:p>
          <a:p>
            <a:pPr>
              <a:buNone/>
            </a:pPr>
            <a:r>
              <a:rPr lang="en-GB" sz="3600" b="1" dirty="0" smtClean="0">
                <a:solidFill>
                  <a:srgbClr val="F013AF"/>
                </a:solidFill>
                <a:latin typeface="Comic Sans MS" pitchFamily="66" charset="0"/>
              </a:rPr>
              <a:t>  lifelong</a:t>
            </a:r>
            <a:r>
              <a:rPr lang="en-GB" sz="3600" b="1" dirty="0" smtClean="0">
                <a:latin typeface="Comic Sans MS" pitchFamily="66" charset="0"/>
              </a:rPr>
              <a:t> reading and spelling when we teach phonics </a:t>
            </a:r>
            <a:r>
              <a:rPr lang="en-GB" sz="3600" b="1" dirty="0" smtClean="0">
                <a:solidFill>
                  <a:srgbClr val="F013AF"/>
                </a:solidFill>
                <a:latin typeface="Comic Sans MS" pitchFamily="66" charset="0"/>
              </a:rPr>
              <a:t>rigorously</a:t>
            </a:r>
            <a:r>
              <a:rPr lang="en-GB" sz="3600" b="1" dirty="0" smtClean="0">
                <a:latin typeface="Comic Sans MS" pitchFamily="66" charset="0"/>
              </a:rPr>
              <a:t> and </a:t>
            </a:r>
            <a:r>
              <a:rPr lang="en-GB" sz="3600" b="1" dirty="0" smtClean="0">
                <a:solidFill>
                  <a:srgbClr val="F013AF"/>
                </a:solidFill>
                <a:latin typeface="Comic Sans MS" pitchFamily="66" charset="0"/>
              </a:rPr>
              <a:t>comprehensively</a:t>
            </a:r>
            <a:r>
              <a:rPr lang="en-GB" sz="3600" b="1" dirty="0" smtClean="0">
                <a:latin typeface="Comic Sans MS" pitchFamily="66" charset="0"/>
              </a:rPr>
              <a:t>.</a:t>
            </a:r>
          </a:p>
          <a:p>
            <a:pPr>
              <a:buNone/>
            </a:pPr>
            <a:endParaRPr lang="en-GB" sz="3600" b="1" dirty="0" smtClean="0">
              <a:latin typeface="Comic Sans MS" pitchFamily="66" charset="0"/>
            </a:endParaRPr>
          </a:p>
          <a:p>
            <a:pPr>
              <a:buNone/>
            </a:pPr>
            <a:r>
              <a:rPr lang="en-GB" sz="3600" b="1" dirty="0" smtClean="0">
                <a:latin typeface="Comic Sans MS" pitchFamily="66" charset="0"/>
              </a:rPr>
              <a:t>  We are not expecting children to </a:t>
            </a:r>
            <a:r>
              <a:rPr lang="en-GB" sz="3600" b="1" dirty="0" smtClean="0">
                <a:solidFill>
                  <a:srgbClr val="F013AF"/>
                </a:solidFill>
                <a:latin typeface="Comic Sans MS" pitchFamily="66" charset="0"/>
              </a:rPr>
              <a:t>deduce the code for themselves </a:t>
            </a:r>
            <a:r>
              <a:rPr lang="en-GB" sz="3600" b="1" dirty="0" smtClean="0">
                <a:latin typeface="Comic Sans MS" pitchFamily="66" charset="0"/>
              </a:rPr>
              <a:t>like many of us had to during </a:t>
            </a:r>
          </a:p>
          <a:p>
            <a:pPr>
              <a:buNone/>
            </a:pPr>
            <a:r>
              <a:rPr lang="en-GB" sz="3600" b="1" dirty="0" smtClean="0">
                <a:latin typeface="Comic Sans MS" pitchFamily="66" charset="0"/>
              </a:rPr>
              <a:t>  our school days.</a:t>
            </a:r>
            <a:endParaRPr lang="en-GB" sz="3600" b="1" dirty="0">
              <a:latin typeface="Comic Sans MS" pitchFamily="66" charset="0"/>
            </a:endParaRPr>
          </a:p>
        </p:txBody>
      </p:sp>
      <p:pic>
        <p:nvPicPr>
          <p:cNvPr id="13315" name="Picture 3" descr="C:\Users\Debbie\AppData\Local\Microsoft\Windows\Temporary Internet Files\Content.IE5\2USJE7TT\MC900024404[1].wmf"/>
          <p:cNvPicPr>
            <a:picLocks noChangeAspect="1" noChangeArrowheads="1"/>
          </p:cNvPicPr>
          <p:nvPr/>
        </p:nvPicPr>
        <p:blipFill>
          <a:blip r:embed="rId3"/>
          <a:srcRect/>
          <a:stretch>
            <a:fillRect/>
          </a:stretch>
        </p:blipFill>
        <p:spPr bwMode="auto">
          <a:xfrm>
            <a:off x="7411744" y="5330282"/>
            <a:ext cx="1275056" cy="1043531"/>
          </a:xfrm>
          <a:prstGeom prst="rect">
            <a:avLst/>
          </a:prstGeom>
          <a:noFill/>
        </p:spPr>
      </p:pic>
      <p:pic>
        <p:nvPicPr>
          <p:cNvPr id="13316" name="Picture 4" descr="C:\Users\Debbie\AppData\Local\Microsoft\Windows\Temporary Internet Files\Content.IE5\ZC608QOK\MC910217304[1].wmf"/>
          <p:cNvPicPr>
            <a:picLocks noChangeAspect="1" noChangeArrowheads="1"/>
          </p:cNvPicPr>
          <p:nvPr/>
        </p:nvPicPr>
        <p:blipFill>
          <a:blip r:embed="rId4"/>
          <a:srcRect/>
          <a:stretch>
            <a:fillRect/>
          </a:stretch>
        </p:blipFill>
        <p:spPr bwMode="auto">
          <a:xfrm>
            <a:off x="1002029" y="150952"/>
            <a:ext cx="1301192" cy="99349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696913" y="1390650"/>
            <a:ext cx="7848600" cy="4735513"/>
          </a:xfrm>
        </p:spPr>
        <p:txBody>
          <a:bodyPr/>
          <a:lstStyle/>
          <a:p>
            <a:pPr marL="0" indent="0" algn="ctr" eaLnBrk="1" hangingPunct="1">
              <a:buNone/>
            </a:pPr>
            <a:r>
              <a:rPr lang="en-GB" sz="5400" b="1" dirty="0" smtClean="0">
                <a:solidFill>
                  <a:schemeClr val="tx1"/>
                </a:solidFill>
              </a:rPr>
              <a:t>Teaching  reading  </a:t>
            </a:r>
          </a:p>
          <a:p>
            <a:pPr marL="0" indent="0" algn="ctr" eaLnBrk="1" hangingPunct="1">
              <a:buNone/>
            </a:pPr>
            <a:r>
              <a:rPr lang="en-GB" sz="5400" b="1" dirty="0" smtClean="0">
                <a:solidFill>
                  <a:schemeClr val="tx1"/>
                </a:solidFill>
              </a:rPr>
              <a:t>and  spelling  with  the  </a:t>
            </a:r>
            <a:r>
              <a:rPr lang="en-GB" sz="5400" b="1" dirty="0" smtClean="0">
                <a:solidFill>
                  <a:srgbClr val="F013AF"/>
                </a:solidFill>
              </a:rPr>
              <a:t>complex</a:t>
            </a:r>
            <a:r>
              <a:rPr lang="en-GB" sz="5400" b="1" dirty="0" smtClean="0">
                <a:solidFill>
                  <a:schemeClr val="tx1"/>
                </a:solidFill>
              </a:rPr>
              <a:t>  English alphabetic  code</a:t>
            </a:r>
            <a:endParaRPr lang="en-US" sz="5400" dirty="0" smtClean="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p:nvPr>
        </p:nvSpPr>
        <p:spPr/>
        <p:txBody>
          <a:bodyPr/>
          <a:lstStyle/>
          <a:p>
            <a:pPr algn="ctr" eaLnBrk="1" hangingPunct="1"/>
            <a:r>
              <a:rPr lang="en-GB" sz="4000" b="1" dirty="0" smtClean="0">
                <a:solidFill>
                  <a:srgbClr val="002060"/>
                </a:solidFill>
              </a:rPr>
              <a:t>The  smallest  sounds</a:t>
            </a:r>
          </a:p>
        </p:txBody>
      </p:sp>
      <p:sp>
        <p:nvSpPr>
          <p:cNvPr id="34818" name="Rectangle 3"/>
          <p:cNvSpPr>
            <a:spLocks noGrp="1"/>
          </p:cNvSpPr>
          <p:nvPr>
            <p:ph type="body" idx="1"/>
          </p:nvPr>
        </p:nvSpPr>
        <p:spPr>
          <a:xfrm>
            <a:off x="457200" y="1600200"/>
            <a:ext cx="8458200" cy="4525963"/>
          </a:xfrm>
        </p:spPr>
        <p:txBody>
          <a:bodyPr/>
          <a:lstStyle/>
          <a:p>
            <a:pPr marL="0" indent="0" eaLnBrk="1" hangingPunct="1">
              <a:buFont typeface="Arial" charset="0"/>
              <a:buNone/>
            </a:pPr>
            <a:r>
              <a:rPr lang="en-GB" b="1" dirty="0" smtClean="0">
                <a:solidFill>
                  <a:srgbClr val="002060"/>
                </a:solidFill>
              </a:rPr>
              <a:t>Within any spoken word, </a:t>
            </a:r>
            <a:r>
              <a:rPr lang="en-GB" b="1" dirty="0" smtClean="0">
                <a:solidFill>
                  <a:srgbClr val="F013AF"/>
                </a:solidFill>
              </a:rPr>
              <a:t>phonemes</a:t>
            </a:r>
            <a:r>
              <a:rPr lang="en-GB" b="1" dirty="0" smtClean="0">
                <a:solidFill>
                  <a:srgbClr val="F05BE3"/>
                </a:solidFill>
              </a:rPr>
              <a:t> </a:t>
            </a:r>
            <a:r>
              <a:rPr lang="en-GB" b="1" dirty="0" smtClean="0">
                <a:solidFill>
                  <a:srgbClr val="002060"/>
                </a:solidFill>
              </a:rPr>
              <a:t>(the </a:t>
            </a:r>
            <a:r>
              <a:rPr lang="en-GB" b="1" i="1" dirty="0" smtClean="0">
                <a:solidFill>
                  <a:srgbClr val="002060"/>
                </a:solidFill>
              </a:rPr>
              <a:t>smallest</a:t>
            </a:r>
            <a:r>
              <a:rPr lang="en-GB" b="1" dirty="0" smtClean="0">
                <a:solidFill>
                  <a:srgbClr val="002060"/>
                </a:solidFill>
              </a:rPr>
              <a:t> individual sounds) can be identified.</a:t>
            </a:r>
          </a:p>
          <a:p>
            <a:pPr marL="0" indent="0" eaLnBrk="1" hangingPunct="1">
              <a:buFont typeface="Arial" charset="0"/>
              <a:buNone/>
            </a:pPr>
            <a:endParaRPr lang="en-GB" b="1" dirty="0" smtClean="0">
              <a:solidFill>
                <a:srgbClr val="002060"/>
              </a:solidFill>
            </a:endParaRPr>
          </a:p>
          <a:p>
            <a:pPr marL="0" indent="0" eaLnBrk="1" hangingPunct="1">
              <a:buFont typeface="Arial" charset="0"/>
              <a:buNone/>
            </a:pPr>
            <a:r>
              <a:rPr lang="en-GB" b="1" dirty="0" smtClean="0">
                <a:solidFill>
                  <a:srgbClr val="F013AF"/>
                </a:solidFill>
              </a:rPr>
              <a:t>Slash marks </a:t>
            </a:r>
            <a:r>
              <a:rPr lang="en-GB" b="1" dirty="0" smtClean="0">
                <a:solidFill>
                  <a:srgbClr val="002060"/>
                </a:solidFill>
              </a:rPr>
              <a:t>are used to denote the ‘sounds’.</a:t>
            </a:r>
          </a:p>
          <a:p>
            <a:pPr marL="0" indent="0" eaLnBrk="1" hangingPunct="1">
              <a:buFont typeface="Arial" charset="0"/>
              <a:buNone/>
            </a:pPr>
            <a:r>
              <a:rPr lang="en-GB" b="1" dirty="0" smtClean="0">
                <a:solidFill>
                  <a:srgbClr val="002060"/>
                </a:solidFill>
              </a:rPr>
              <a:t> </a:t>
            </a:r>
          </a:p>
          <a:p>
            <a:pPr marL="0" indent="0" eaLnBrk="1" hangingPunct="1">
              <a:buFont typeface="Arial" charset="0"/>
              <a:buNone/>
            </a:pPr>
            <a:r>
              <a:rPr lang="en-GB" b="1" dirty="0" smtClean="0">
                <a:solidFill>
                  <a:srgbClr val="002060"/>
                </a:solidFill>
              </a:rPr>
              <a:t>We can hear the sound /</a:t>
            </a:r>
            <a:r>
              <a:rPr lang="en-GB" b="1" dirty="0" smtClean="0">
                <a:solidFill>
                  <a:srgbClr val="FF0000"/>
                </a:solidFill>
              </a:rPr>
              <a:t>a</a:t>
            </a:r>
            <a:r>
              <a:rPr lang="en-GB" b="1" dirty="0" smtClean="0">
                <a:solidFill>
                  <a:srgbClr val="002060"/>
                </a:solidFill>
              </a:rPr>
              <a:t>/ as in</a:t>
            </a:r>
          </a:p>
          <a:p>
            <a:pPr marL="0" indent="0" eaLnBrk="1" hangingPunct="1">
              <a:buFont typeface="Arial" charset="0"/>
              <a:buNone/>
            </a:pPr>
            <a:endParaRPr lang="en-GB" b="1" dirty="0" smtClean="0">
              <a:solidFill>
                <a:srgbClr val="002060"/>
              </a:solidFill>
            </a:endParaRPr>
          </a:p>
          <a:p>
            <a:pPr marL="0" indent="0" eaLnBrk="1" hangingPunct="1">
              <a:buFont typeface="Arial" charset="0"/>
              <a:buNone/>
            </a:pPr>
            <a:r>
              <a:rPr lang="en-GB" b="1" dirty="0" smtClean="0">
                <a:solidFill>
                  <a:srgbClr val="002060"/>
                </a:solidFill>
              </a:rPr>
              <a:t>We don’t use slash marks to </a:t>
            </a:r>
            <a:r>
              <a:rPr lang="en-GB" b="1" dirty="0" smtClean="0">
                <a:solidFill>
                  <a:srgbClr val="F013AF"/>
                </a:solidFill>
              </a:rPr>
              <a:t>write</a:t>
            </a:r>
            <a:r>
              <a:rPr lang="en-GB" b="1" dirty="0" smtClean="0">
                <a:solidFill>
                  <a:srgbClr val="002060"/>
                </a:solidFill>
              </a:rPr>
              <a:t> a word.</a:t>
            </a:r>
          </a:p>
        </p:txBody>
      </p:sp>
      <p:pic>
        <p:nvPicPr>
          <p:cNvPr id="4" name="Picture 3" descr="apple.jpg"/>
          <p:cNvPicPr>
            <a:picLocks noChangeAspect="1"/>
          </p:cNvPicPr>
          <p:nvPr/>
        </p:nvPicPr>
        <p:blipFill>
          <a:blip r:embed="rId3"/>
          <a:stretch>
            <a:fillRect/>
          </a:stretch>
        </p:blipFill>
        <p:spPr>
          <a:xfrm>
            <a:off x="6178642" y="3920185"/>
            <a:ext cx="1327317" cy="147096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a:spLocks noGrp="1"/>
          </p:cNvSpPr>
          <p:nvPr>
            <p:ph type="body" idx="1"/>
          </p:nvPr>
        </p:nvSpPr>
        <p:spPr>
          <a:xfrm>
            <a:off x="457200" y="438150"/>
            <a:ext cx="8229600" cy="5688013"/>
          </a:xfrm>
        </p:spPr>
        <p:txBody>
          <a:bodyPr/>
          <a:lstStyle/>
          <a:p>
            <a:pPr marL="0" indent="0" eaLnBrk="1" hangingPunct="1">
              <a:buNone/>
            </a:pPr>
            <a:r>
              <a:rPr lang="en-GB" b="1" dirty="0" smtClean="0">
                <a:solidFill>
                  <a:srgbClr val="002060"/>
                </a:solidFill>
              </a:rPr>
              <a:t>There are about </a:t>
            </a:r>
            <a:r>
              <a:rPr lang="en-GB" b="1" dirty="0" smtClean="0">
                <a:solidFill>
                  <a:srgbClr val="F013AF"/>
                </a:solidFill>
              </a:rPr>
              <a:t>44</a:t>
            </a:r>
            <a:r>
              <a:rPr lang="en-GB" b="1" dirty="0" smtClean="0"/>
              <a:t> </a:t>
            </a:r>
            <a:r>
              <a:rPr lang="en-GB" b="1" dirty="0" smtClean="0">
                <a:solidFill>
                  <a:srgbClr val="1AB7D6"/>
                </a:solidFill>
              </a:rPr>
              <a:t>phonemes</a:t>
            </a:r>
            <a:r>
              <a:rPr lang="en-GB" b="1" dirty="0" smtClean="0"/>
              <a:t> in the English spoken language but only </a:t>
            </a:r>
            <a:r>
              <a:rPr lang="en-GB" b="1" dirty="0" smtClean="0">
                <a:solidFill>
                  <a:srgbClr val="F013AF"/>
                </a:solidFill>
              </a:rPr>
              <a:t>26</a:t>
            </a:r>
            <a:r>
              <a:rPr lang="en-GB" b="1" dirty="0" smtClean="0"/>
              <a:t> </a:t>
            </a:r>
            <a:r>
              <a:rPr lang="en-GB" b="1" dirty="0" smtClean="0">
                <a:solidFill>
                  <a:srgbClr val="1AB7D6"/>
                </a:solidFill>
              </a:rPr>
              <a:t>letters</a:t>
            </a:r>
            <a:r>
              <a:rPr lang="en-GB" b="1" dirty="0" smtClean="0"/>
              <a:t> of the alphabet. </a:t>
            </a:r>
          </a:p>
          <a:p>
            <a:pPr marL="0" indent="0" eaLnBrk="1" hangingPunct="1">
              <a:buNone/>
            </a:pPr>
            <a:endParaRPr lang="en-GB" b="1" dirty="0" smtClean="0">
              <a:solidFill>
                <a:srgbClr val="1AB7D6"/>
              </a:solidFill>
            </a:endParaRPr>
          </a:p>
          <a:p>
            <a:pPr marL="0" indent="0" eaLnBrk="1" hangingPunct="1">
              <a:buNone/>
            </a:pPr>
            <a:r>
              <a:rPr lang="en-GB" b="1" dirty="0" smtClean="0"/>
              <a:t>We have not only </a:t>
            </a:r>
            <a:r>
              <a:rPr lang="en-GB" b="1" dirty="0" smtClean="0">
                <a:solidFill>
                  <a:srgbClr val="F013AF"/>
                </a:solidFill>
              </a:rPr>
              <a:t>single</a:t>
            </a:r>
            <a:r>
              <a:rPr lang="en-GB" b="1" dirty="0" smtClean="0"/>
              <a:t> letters but also many </a:t>
            </a:r>
            <a:r>
              <a:rPr lang="en-GB" b="1" dirty="0" smtClean="0">
                <a:solidFill>
                  <a:srgbClr val="F013AF"/>
                </a:solidFill>
              </a:rPr>
              <a:t>letter groups </a:t>
            </a:r>
            <a:r>
              <a:rPr lang="en-GB" b="1" dirty="0" smtClean="0"/>
              <a:t>as the written code for the speech sounds:</a:t>
            </a:r>
          </a:p>
          <a:p>
            <a:pPr marL="0" indent="0" algn="ctr" eaLnBrk="1" hangingPunct="1">
              <a:buNone/>
            </a:pPr>
            <a:r>
              <a:rPr lang="en-GB" b="1" dirty="0" smtClean="0">
                <a:solidFill>
                  <a:srgbClr val="F013AF"/>
                </a:solidFill>
              </a:rPr>
              <a:t>Graphemes</a:t>
            </a:r>
            <a:r>
              <a:rPr lang="en-GB" b="1" dirty="0" smtClean="0"/>
              <a:t> = letters or letter groups:</a:t>
            </a:r>
          </a:p>
          <a:p>
            <a:pPr marL="0" indent="0" algn="ctr" eaLnBrk="1" hangingPunct="1">
              <a:buNone/>
            </a:pPr>
            <a:r>
              <a:rPr lang="en-GB" sz="4000" b="1" dirty="0" smtClean="0">
                <a:solidFill>
                  <a:schemeClr val="tx1"/>
                </a:solidFill>
              </a:rPr>
              <a:t>t    b   a    e    </a:t>
            </a:r>
            <a:r>
              <a:rPr lang="en-GB" sz="4000" b="1" dirty="0" err="1" smtClean="0">
                <a:solidFill>
                  <a:schemeClr val="tx1"/>
                </a:solidFill>
              </a:rPr>
              <a:t>sh</a:t>
            </a:r>
            <a:r>
              <a:rPr lang="en-GB" sz="4000" b="1" dirty="0" smtClean="0">
                <a:solidFill>
                  <a:schemeClr val="tx1"/>
                </a:solidFill>
              </a:rPr>
              <a:t>   </a:t>
            </a:r>
            <a:r>
              <a:rPr lang="en-GB" sz="4000" b="1" dirty="0" err="1" smtClean="0">
                <a:solidFill>
                  <a:schemeClr val="tx1"/>
                </a:solidFill>
              </a:rPr>
              <a:t>ee</a:t>
            </a:r>
            <a:r>
              <a:rPr lang="en-GB" sz="4000" b="1" dirty="0" smtClean="0">
                <a:solidFill>
                  <a:schemeClr val="tx1"/>
                </a:solidFill>
              </a:rPr>
              <a:t>    </a:t>
            </a:r>
            <a:r>
              <a:rPr lang="en-GB" sz="4000" b="1" dirty="0" err="1" smtClean="0">
                <a:solidFill>
                  <a:schemeClr val="tx1"/>
                </a:solidFill>
              </a:rPr>
              <a:t>ng</a:t>
            </a:r>
            <a:r>
              <a:rPr lang="en-GB" sz="4000" b="1" dirty="0" smtClean="0">
                <a:solidFill>
                  <a:schemeClr val="tx1"/>
                </a:solidFill>
              </a:rPr>
              <a:t>    </a:t>
            </a:r>
            <a:r>
              <a:rPr lang="en-GB" sz="4000" b="1" dirty="0" err="1" smtClean="0">
                <a:solidFill>
                  <a:schemeClr val="tx1"/>
                </a:solidFill>
              </a:rPr>
              <a:t>igh</a:t>
            </a:r>
            <a:r>
              <a:rPr lang="en-GB" sz="4000" b="1" dirty="0" smtClean="0">
                <a:solidFill>
                  <a:schemeClr val="tx1"/>
                </a:solidFill>
              </a:rPr>
              <a:t>    </a:t>
            </a:r>
            <a:r>
              <a:rPr lang="en-GB" sz="4000" b="1" dirty="0" err="1" smtClean="0">
                <a:solidFill>
                  <a:schemeClr val="tx1"/>
                </a:solidFill>
              </a:rPr>
              <a:t>ch</a:t>
            </a:r>
            <a:r>
              <a:rPr lang="en-GB" sz="4000" b="1" dirty="0" smtClean="0">
                <a:solidFill>
                  <a:schemeClr val="tx1"/>
                </a:solidFill>
              </a:rPr>
              <a:t>   ay</a:t>
            </a:r>
            <a:r>
              <a:rPr lang="en-GB" sz="4000" b="1" dirty="0" smtClean="0"/>
              <a:t>    </a:t>
            </a:r>
          </a:p>
          <a:p>
            <a:pPr marL="0" indent="0" algn="ctr" eaLnBrk="1" hangingPunct="1">
              <a:buFont typeface="Arial" charset="0"/>
              <a:buNone/>
            </a:pPr>
            <a:r>
              <a:rPr lang="en-GB" sz="2800" b="1" dirty="0" smtClean="0">
                <a:solidFill>
                  <a:srgbClr val="FF0000"/>
                </a:solidFill>
              </a:rPr>
              <a:t>Graphemes are the ‘spelling alternatives’</a:t>
            </a:r>
            <a:endParaRPr lang="en-GB" sz="2800" b="1" dirty="0">
              <a:solidFill>
                <a:srgbClr val="FF0000"/>
              </a:solidFill>
            </a:endParaRPr>
          </a:p>
          <a:p>
            <a:pPr marL="0" indent="0" eaLnBrk="1" hangingPunct="1">
              <a:buFont typeface="Arial" charset="0"/>
              <a:buNone/>
            </a:pPr>
            <a:r>
              <a:rPr lang="en-GB" dirty="0" smtClean="0"/>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Content Placeholder 2"/>
          <p:cNvSpPr>
            <a:spLocks noGrp="1"/>
          </p:cNvSpPr>
          <p:nvPr>
            <p:ph idx="1"/>
          </p:nvPr>
        </p:nvSpPr>
        <p:spPr>
          <a:xfrm>
            <a:off x="457200" y="381000"/>
            <a:ext cx="8229600" cy="5745163"/>
          </a:xfrm>
        </p:spPr>
        <p:txBody>
          <a:bodyPr/>
          <a:lstStyle/>
          <a:p>
            <a:pPr marL="0" indent="0" algn="ctr" eaLnBrk="1" hangingPunct="1">
              <a:buFont typeface="Arial" charset="0"/>
              <a:buNone/>
            </a:pPr>
            <a:r>
              <a:rPr lang="en-GB" sz="6000" b="1" dirty="0" smtClean="0">
                <a:solidFill>
                  <a:schemeClr val="tx1"/>
                </a:solidFill>
              </a:rPr>
              <a:t>Book-by-book-by-book?</a:t>
            </a:r>
          </a:p>
          <a:p>
            <a:pPr marL="0" indent="0" algn="ctr" eaLnBrk="1" hangingPunct="1">
              <a:buFont typeface="Arial" charset="0"/>
              <a:buNone/>
            </a:pPr>
            <a:endParaRPr lang="en-GB" sz="4800" b="1" dirty="0" smtClean="0">
              <a:solidFill>
                <a:schemeClr val="tx1"/>
              </a:solidFill>
            </a:endParaRPr>
          </a:p>
          <a:p>
            <a:pPr marL="0" indent="0" algn="ctr" eaLnBrk="1" hangingPunct="1">
              <a:buFont typeface="Arial" charset="0"/>
              <a:buNone/>
            </a:pPr>
            <a:endParaRPr lang="en-GB" sz="4800" b="1" dirty="0" smtClean="0">
              <a:solidFill>
                <a:schemeClr val="tx1"/>
              </a:solidFill>
            </a:endParaRPr>
          </a:p>
          <a:p>
            <a:pPr marL="0" indent="0" algn="ctr" eaLnBrk="1" hangingPunct="1">
              <a:buFont typeface="Arial" charset="0"/>
              <a:buNone/>
            </a:pPr>
            <a:endParaRPr lang="en-GB" sz="4800" b="1" dirty="0" smtClean="0">
              <a:solidFill>
                <a:schemeClr val="tx1"/>
              </a:solidFill>
            </a:endParaRPr>
          </a:p>
        </p:txBody>
      </p:sp>
      <p:pic>
        <p:nvPicPr>
          <p:cNvPr id="2050" name="Picture 2" descr="C:\Users\Debbie\AppData\Local\Microsoft\Windows\Temporary Internet Files\Content.IE5\1R622T0N\MC900237319[1].wmf"/>
          <p:cNvPicPr>
            <a:picLocks noChangeAspect="1" noChangeArrowheads="1"/>
          </p:cNvPicPr>
          <p:nvPr/>
        </p:nvPicPr>
        <p:blipFill>
          <a:blip r:embed="rId3"/>
          <a:srcRect/>
          <a:stretch>
            <a:fillRect/>
          </a:stretch>
        </p:blipFill>
        <p:spPr bwMode="auto">
          <a:xfrm>
            <a:off x="5139633" y="1808897"/>
            <a:ext cx="3306967" cy="4317266"/>
          </a:xfrm>
          <a:prstGeom prst="rect">
            <a:avLst/>
          </a:prstGeom>
          <a:noFill/>
        </p:spPr>
      </p:pic>
      <p:pic>
        <p:nvPicPr>
          <p:cNvPr id="2051" name="Picture 3" descr="C:\Users\Debbie\AppData\Local\Microsoft\Windows\Temporary Internet Files\Content.IE5\ZC608QOK\MC900138203[1].wmf"/>
          <p:cNvPicPr>
            <a:picLocks noChangeAspect="1" noChangeArrowheads="1"/>
          </p:cNvPicPr>
          <p:nvPr/>
        </p:nvPicPr>
        <p:blipFill>
          <a:blip r:embed="rId4"/>
          <a:srcRect/>
          <a:stretch>
            <a:fillRect/>
          </a:stretch>
        </p:blipFill>
        <p:spPr bwMode="auto">
          <a:xfrm>
            <a:off x="457200" y="1808897"/>
            <a:ext cx="2436056" cy="1620103"/>
          </a:xfrm>
          <a:prstGeom prst="rect">
            <a:avLst/>
          </a:prstGeom>
          <a:noFill/>
        </p:spPr>
      </p:pic>
      <p:pic>
        <p:nvPicPr>
          <p:cNvPr id="2053" name="Picture 5" descr="C:\Users\Debbie\AppData\Local\Microsoft\Windows\Temporary Internet Files\Content.IE5\NGDN8TEB\MC900232054[1].wmf"/>
          <p:cNvPicPr>
            <a:picLocks noChangeAspect="1" noChangeArrowheads="1"/>
          </p:cNvPicPr>
          <p:nvPr/>
        </p:nvPicPr>
        <p:blipFill>
          <a:blip r:embed="rId5"/>
          <a:srcRect/>
          <a:stretch>
            <a:fillRect/>
          </a:stretch>
        </p:blipFill>
        <p:spPr bwMode="auto">
          <a:xfrm>
            <a:off x="801072" y="3954462"/>
            <a:ext cx="2092184" cy="2171701"/>
          </a:xfrm>
          <a:prstGeom prst="rect">
            <a:avLst/>
          </a:prstGeom>
          <a:noFill/>
        </p:spPr>
      </p:pic>
      <p:pic>
        <p:nvPicPr>
          <p:cNvPr id="2054" name="Picture 6" descr="C:\Users\Debbie\AppData\Local\Microsoft\Windows\Temporary Internet Files\Content.IE5\2USJE7TT\MC900089050[1].wmf"/>
          <p:cNvPicPr>
            <a:picLocks noChangeAspect="1" noChangeArrowheads="1"/>
          </p:cNvPicPr>
          <p:nvPr/>
        </p:nvPicPr>
        <p:blipFill>
          <a:blip r:embed="rId6"/>
          <a:srcRect/>
          <a:stretch>
            <a:fillRect/>
          </a:stretch>
        </p:blipFill>
        <p:spPr bwMode="auto">
          <a:xfrm>
            <a:off x="3067051" y="2039729"/>
            <a:ext cx="2072582" cy="2434481"/>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8650"/>
            <a:ext cx="8229600" cy="5497513"/>
          </a:xfrm>
        </p:spPr>
        <p:txBody>
          <a:bodyPr/>
          <a:lstStyle/>
          <a:p>
            <a:r>
              <a:rPr lang="en-GB" b="1" dirty="0" smtClean="0"/>
              <a:t>For beginners, we teach the </a:t>
            </a:r>
            <a:r>
              <a:rPr lang="en-GB" b="1" dirty="0" smtClean="0">
                <a:solidFill>
                  <a:srgbClr val="FF0000"/>
                </a:solidFill>
              </a:rPr>
              <a:t>letters</a:t>
            </a:r>
            <a:r>
              <a:rPr lang="en-GB" b="1" dirty="0" smtClean="0"/>
              <a:t> and </a:t>
            </a:r>
            <a:r>
              <a:rPr lang="en-GB" b="1" dirty="0" smtClean="0">
                <a:solidFill>
                  <a:srgbClr val="FF0000"/>
                </a:solidFill>
              </a:rPr>
              <a:t>sounds</a:t>
            </a:r>
            <a:r>
              <a:rPr lang="en-GB" b="1" dirty="0" smtClean="0"/>
              <a:t> of the alphabetic code in a ‘</a:t>
            </a:r>
            <a:r>
              <a:rPr lang="en-GB" b="1" dirty="0" smtClean="0">
                <a:solidFill>
                  <a:srgbClr val="1AB7D6"/>
                </a:solidFill>
              </a:rPr>
              <a:t>simple</a:t>
            </a:r>
            <a:r>
              <a:rPr lang="en-GB" b="1" dirty="0" smtClean="0"/>
              <a:t>’ way at first...</a:t>
            </a:r>
          </a:p>
          <a:p>
            <a:endParaRPr lang="en-GB" b="1" dirty="0" smtClean="0"/>
          </a:p>
          <a:p>
            <a:r>
              <a:rPr lang="en-GB" b="1" dirty="0" smtClean="0"/>
              <a:t>We teach </a:t>
            </a:r>
            <a:r>
              <a:rPr lang="en-GB" b="1" dirty="0" smtClean="0">
                <a:solidFill>
                  <a:srgbClr val="F013AF"/>
                </a:solidFill>
              </a:rPr>
              <a:t>all</a:t>
            </a:r>
            <a:r>
              <a:rPr lang="en-GB" b="1" dirty="0" smtClean="0"/>
              <a:t> the sounds and at least </a:t>
            </a:r>
            <a:r>
              <a:rPr lang="en-GB" b="1" dirty="0" smtClean="0">
                <a:solidFill>
                  <a:srgbClr val="F013AF"/>
                </a:solidFill>
              </a:rPr>
              <a:t>one</a:t>
            </a:r>
            <a:r>
              <a:rPr lang="en-GB" b="1" dirty="0" smtClean="0"/>
              <a:t> way of spelling them:  e.g. /</a:t>
            </a:r>
            <a:r>
              <a:rPr lang="en-GB" b="1" dirty="0" err="1" smtClean="0">
                <a:solidFill>
                  <a:srgbClr val="FF0000"/>
                </a:solidFill>
              </a:rPr>
              <a:t>ee</a:t>
            </a:r>
            <a:r>
              <a:rPr lang="en-GB" b="1" dirty="0" smtClean="0"/>
              <a:t>/   </a:t>
            </a:r>
            <a:r>
              <a:rPr lang="en-GB" b="1" dirty="0" err="1" smtClean="0">
                <a:solidFill>
                  <a:schemeClr val="tx1"/>
                </a:solidFill>
              </a:rPr>
              <a:t>ee</a:t>
            </a:r>
            <a:endParaRPr lang="en-GB" b="1" dirty="0" smtClean="0">
              <a:solidFill>
                <a:schemeClr val="tx1"/>
              </a:solidFill>
            </a:endParaRPr>
          </a:p>
          <a:p>
            <a:endParaRPr lang="en-GB" b="1" dirty="0" smtClean="0"/>
          </a:p>
          <a:p>
            <a:r>
              <a:rPr lang="en-GB" b="1" dirty="0" smtClean="0"/>
              <a:t>Then we continue to teach </a:t>
            </a:r>
            <a:r>
              <a:rPr lang="en-GB" b="1" dirty="0" smtClean="0">
                <a:solidFill>
                  <a:srgbClr val="F013AF"/>
                </a:solidFill>
              </a:rPr>
              <a:t>further spelling alternatives </a:t>
            </a:r>
            <a:r>
              <a:rPr lang="en-GB" b="1" dirty="0" smtClean="0"/>
              <a:t>which are code for the sounds:  </a:t>
            </a:r>
          </a:p>
          <a:p>
            <a:pPr>
              <a:buNone/>
            </a:pPr>
            <a:r>
              <a:rPr lang="en-GB" b="1" dirty="0" smtClean="0"/>
              <a:t>                               e.g.  /</a:t>
            </a:r>
            <a:r>
              <a:rPr lang="en-GB" b="1" dirty="0" err="1" smtClean="0">
                <a:solidFill>
                  <a:srgbClr val="FF0000"/>
                </a:solidFill>
              </a:rPr>
              <a:t>ee</a:t>
            </a:r>
            <a:r>
              <a:rPr lang="en-GB" b="1" dirty="0" smtClean="0"/>
              <a:t>/  </a:t>
            </a:r>
            <a:r>
              <a:rPr lang="en-GB" b="1" dirty="0" err="1" smtClean="0">
                <a:solidFill>
                  <a:schemeClr val="tx1"/>
                </a:solidFill>
              </a:rPr>
              <a:t>ee</a:t>
            </a:r>
            <a:r>
              <a:rPr lang="en-GB" b="1" dirty="0" smtClean="0">
                <a:solidFill>
                  <a:schemeClr val="tx1"/>
                </a:solidFill>
              </a:rPr>
              <a:t>    ea    e    </a:t>
            </a:r>
            <a:r>
              <a:rPr lang="en-GB" b="1" dirty="0" err="1" smtClean="0">
                <a:solidFill>
                  <a:schemeClr val="tx1"/>
                </a:solidFill>
              </a:rPr>
              <a:t>e</a:t>
            </a:r>
            <a:r>
              <a:rPr lang="en-GB" b="1" dirty="0" smtClean="0">
                <a:solidFill>
                  <a:schemeClr val="tx1"/>
                </a:solidFill>
              </a:rPr>
              <a:t>-e</a:t>
            </a:r>
            <a:endParaRPr lang="en-GB" b="1"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p:cNvSpPr>
            <a:spLocks noGrp="1"/>
          </p:cNvSpPr>
          <p:nvPr>
            <p:ph type="body" idx="1"/>
          </p:nvPr>
        </p:nvSpPr>
        <p:spPr>
          <a:xfrm>
            <a:off x="457200" y="419100"/>
            <a:ext cx="8229600" cy="5707063"/>
          </a:xfrm>
        </p:spPr>
        <p:txBody>
          <a:bodyPr/>
          <a:lstStyle/>
          <a:p>
            <a:pPr marL="0" indent="0" algn="ctr" eaLnBrk="1" hangingPunct="1">
              <a:buFont typeface="Arial" charset="0"/>
              <a:buNone/>
            </a:pPr>
            <a:r>
              <a:rPr lang="en-GB" sz="4800" b="1" dirty="0" smtClean="0">
                <a:solidFill>
                  <a:srgbClr val="1AB7D6"/>
                </a:solidFill>
              </a:rPr>
              <a:t>Pronunciation alternatives</a:t>
            </a:r>
          </a:p>
          <a:p>
            <a:pPr marL="0" indent="0" eaLnBrk="1" hangingPunct="1">
              <a:buFont typeface="Arial" charset="0"/>
              <a:buNone/>
            </a:pPr>
            <a:r>
              <a:rPr lang="en-GB" sz="3600" b="1" dirty="0" smtClean="0">
                <a:solidFill>
                  <a:srgbClr val="002060"/>
                </a:solidFill>
              </a:rPr>
              <a:t>Some graphemes need to be decoded with </a:t>
            </a:r>
            <a:r>
              <a:rPr lang="en-GB" sz="3600" b="1" i="1" dirty="0" smtClean="0">
                <a:solidFill>
                  <a:srgbClr val="F013AF"/>
                </a:solidFill>
              </a:rPr>
              <a:t>different sounds </a:t>
            </a:r>
            <a:r>
              <a:rPr lang="en-GB" sz="3600" b="1" dirty="0" smtClean="0">
                <a:solidFill>
                  <a:srgbClr val="002060"/>
                </a:solidFill>
              </a:rPr>
              <a:t>dependent on the actual word. Thus graphemes sometimes have </a:t>
            </a:r>
            <a:r>
              <a:rPr lang="en-GB" sz="3600" b="1" dirty="0" smtClean="0">
                <a:solidFill>
                  <a:srgbClr val="F013AF"/>
                </a:solidFill>
              </a:rPr>
              <a:t>pronunciation alternatives</a:t>
            </a:r>
            <a:r>
              <a:rPr lang="en-GB" sz="3600" b="1" dirty="0" smtClean="0"/>
              <a:t>:</a:t>
            </a:r>
          </a:p>
          <a:p>
            <a:pPr marL="0" indent="0" eaLnBrk="1" hangingPunct="1">
              <a:buFont typeface="Arial" charset="0"/>
              <a:buNone/>
            </a:pPr>
            <a:endParaRPr lang="en-GB" sz="3600" b="1" dirty="0" smtClean="0"/>
          </a:p>
          <a:p>
            <a:pPr marL="0" indent="0" eaLnBrk="1" hangingPunct="1">
              <a:buFont typeface="Arial" charset="0"/>
              <a:buNone/>
            </a:pPr>
            <a:r>
              <a:rPr lang="en-GB" b="1" dirty="0" smtClean="0">
                <a:solidFill>
                  <a:srgbClr val="002060"/>
                </a:solidFill>
                <a:latin typeface="Comic Sans MS" pitchFamily="66" charset="0"/>
              </a:rPr>
              <a:t>e.g. Letter ‘</a:t>
            </a:r>
            <a:r>
              <a:rPr lang="en-GB" b="1" dirty="0" smtClean="0">
                <a:solidFill>
                  <a:schemeClr val="tx1"/>
                </a:solidFill>
                <a:latin typeface="Comic Sans MS" pitchFamily="66" charset="0"/>
              </a:rPr>
              <a:t>a</a:t>
            </a:r>
            <a:r>
              <a:rPr lang="en-GB" b="1" dirty="0" smtClean="0">
                <a:solidFill>
                  <a:srgbClr val="002060"/>
                </a:solidFill>
                <a:latin typeface="Comic Sans MS" pitchFamily="66" charset="0"/>
              </a:rPr>
              <a:t>’ can be pronounced:</a:t>
            </a:r>
          </a:p>
          <a:p>
            <a:pPr marL="0" indent="0" algn="ctr" eaLnBrk="1" hangingPunct="1">
              <a:buFont typeface="Arial" charset="0"/>
              <a:buNone/>
            </a:pPr>
            <a:r>
              <a:rPr lang="en-GB" b="1" dirty="0" smtClean="0">
                <a:solidFill>
                  <a:srgbClr val="002060"/>
                </a:solidFill>
                <a:latin typeface="Comic Sans MS" pitchFamily="66" charset="0"/>
              </a:rPr>
              <a:t>/</a:t>
            </a:r>
            <a:r>
              <a:rPr lang="en-GB" b="1" dirty="0" smtClean="0">
                <a:solidFill>
                  <a:srgbClr val="FF0000"/>
                </a:solidFill>
                <a:latin typeface="Comic Sans MS" pitchFamily="66" charset="0"/>
              </a:rPr>
              <a:t>a</a:t>
            </a:r>
            <a:r>
              <a:rPr lang="en-GB" b="1" dirty="0" smtClean="0">
                <a:solidFill>
                  <a:srgbClr val="002060"/>
                </a:solidFill>
                <a:latin typeface="Comic Sans MS" pitchFamily="66" charset="0"/>
              </a:rPr>
              <a:t>/ as in a</a:t>
            </a:r>
            <a:r>
              <a:rPr lang="en-GB" b="1" dirty="0" smtClean="0">
                <a:solidFill>
                  <a:schemeClr val="bg1">
                    <a:lumMod val="50000"/>
                  </a:schemeClr>
                </a:solidFill>
                <a:latin typeface="Comic Sans MS" pitchFamily="66" charset="0"/>
              </a:rPr>
              <a:t>pple</a:t>
            </a:r>
            <a:r>
              <a:rPr lang="en-GB" b="1" dirty="0" smtClean="0">
                <a:solidFill>
                  <a:srgbClr val="002060"/>
                </a:solidFill>
                <a:latin typeface="Comic Sans MS" pitchFamily="66" charset="0"/>
              </a:rPr>
              <a:t>    /</a:t>
            </a:r>
            <a:r>
              <a:rPr lang="en-GB" b="1" dirty="0" err="1" smtClean="0">
                <a:solidFill>
                  <a:srgbClr val="FF0000"/>
                </a:solidFill>
                <a:latin typeface="Comic Sans MS" pitchFamily="66" charset="0"/>
              </a:rPr>
              <a:t>ai</a:t>
            </a:r>
            <a:r>
              <a:rPr lang="en-GB" b="1" dirty="0" smtClean="0">
                <a:solidFill>
                  <a:srgbClr val="002060"/>
                </a:solidFill>
                <a:latin typeface="Comic Sans MS" pitchFamily="66" charset="0"/>
              </a:rPr>
              <a:t>/ as in a</a:t>
            </a:r>
            <a:r>
              <a:rPr lang="en-GB" b="1" dirty="0" smtClean="0">
                <a:solidFill>
                  <a:schemeClr val="bg1">
                    <a:lumMod val="50000"/>
                  </a:schemeClr>
                </a:solidFill>
                <a:latin typeface="Comic Sans MS" pitchFamily="66" charset="0"/>
              </a:rPr>
              <a:t>ngel</a:t>
            </a:r>
            <a:r>
              <a:rPr lang="en-GB" b="1" dirty="0" smtClean="0">
                <a:solidFill>
                  <a:srgbClr val="002060"/>
                </a:solidFill>
                <a:latin typeface="Comic Sans MS" pitchFamily="66" charset="0"/>
              </a:rPr>
              <a:t> </a:t>
            </a:r>
          </a:p>
          <a:p>
            <a:pPr marL="0" indent="0" algn="ctr" eaLnBrk="1" hangingPunct="1">
              <a:buFont typeface="Arial" charset="0"/>
              <a:buNone/>
            </a:pPr>
            <a:r>
              <a:rPr lang="en-GB" b="1" dirty="0" smtClean="0">
                <a:solidFill>
                  <a:srgbClr val="002060"/>
                </a:solidFill>
                <a:latin typeface="Comic Sans MS" pitchFamily="66" charset="0"/>
              </a:rPr>
              <a:t>/</a:t>
            </a:r>
            <a:r>
              <a:rPr lang="en-GB" b="1" dirty="0" err="1" smtClean="0">
                <a:solidFill>
                  <a:srgbClr val="FF0000"/>
                </a:solidFill>
                <a:latin typeface="Comic Sans MS" pitchFamily="66" charset="0"/>
              </a:rPr>
              <a:t>ar</a:t>
            </a:r>
            <a:r>
              <a:rPr lang="en-GB" b="1" dirty="0" smtClean="0">
                <a:solidFill>
                  <a:srgbClr val="002060"/>
                </a:solidFill>
                <a:latin typeface="Comic Sans MS" pitchFamily="66" charset="0"/>
              </a:rPr>
              <a:t>/ as in </a:t>
            </a:r>
            <a:r>
              <a:rPr lang="en-GB" b="1" dirty="0" smtClean="0">
                <a:solidFill>
                  <a:schemeClr val="bg1">
                    <a:lumMod val="50000"/>
                  </a:schemeClr>
                </a:solidFill>
                <a:latin typeface="Comic Sans MS" pitchFamily="66" charset="0"/>
              </a:rPr>
              <a:t>f</a:t>
            </a:r>
            <a:r>
              <a:rPr lang="en-GB" b="1" dirty="0" smtClean="0">
                <a:solidFill>
                  <a:srgbClr val="002060"/>
                </a:solidFill>
                <a:latin typeface="Comic Sans MS" pitchFamily="66" charset="0"/>
              </a:rPr>
              <a:t>a</a:t>
            </a:r>
            <a:r>
              <a:rPr lang="en-GB" b="1" dirty="0" smtClean="0">
                <a:solidFill>
                  <a:schemeClr val="bg1">
                    <a:lumMod val="50000"/>
                  </a:schemeClr>
                </a:solidFill>
                <a:latin typeface="Comic Sans MS" pitchFamily="66" charset="0"/>
              </a:rPr>
              <a:t>ther</a:t>
            </a:r>
            <a:r>
              <a:rPr lang="en-GB" b="1" dirty="0" smtClean="0">
                <a:solidFill>
                  <a:srgbClr val="002060"/>
                </a:solidFill>
                <a:latin typeface="Comic Sans MS" pitchFamily="66" charset="0"/>
              </a:rPr>
              <a:t>     /</a:t>
            </a:r>
            <a:r>
              <a:rPr lang="en-GB" b="1" dirty="0" smtClean="0">
                <a:solidFill>
                  <a:srgbClr val="FF0000"/>
                </a:solidFill>
                <a:latin typeface="Comic Sans MS" pitchFamily="66" charset="0"/>
              </a:rPr>
              <a:t>o</a:t>
            </a:r>
            <a:r>
              <a:rPr lang="en-GB" b="1" dirty="0" smtClean="0">
                <a:solidFill>
                  <a:srgbClr val="002060"/>
                </a:solidFill>
                <a:latin typeface="Comic Sans MS" pitchFamily="66" charset="0"/>
              </a:rPr>
              <a:t>/ as in </a:t>
            </a:r>
            <a:r>
              <a:rPr lang="en-GB" b="1" dirty="0" smtClean="0">
                <a:solidFill>
                  <a:schemeClr val="bg1">
                    <a:lumMod val="50000"/>
                  </a:schemeClr>
                </a:solidFill>
                <a:latin typeface="Comic Sans MS" pitchFamily="66" charset="0"/>
              </a:rPr>
              <a:t>w</a:t>
            </a:r>
            <a:r>
              <a:rPr lang="en-GB" b="1" dirty="0" smtClean="0">
                <a:solidFill>
                  <a:srgbClr val="002060"/>
                </a:solidFill>
                <a:latin typeface="Comic Sans MS" pitchFamily="66" charset="0"/>
              </a:rPr>
              <a:t>a</a:t>
            </a:r>
            <a:r>
              <a:rPr lang="en-GB" b="1" dirty="0" smtClean="0">
                <a:solidFill>
                  <a:schemeClr val="bg1">
                    <a:lumMod val="50000"/>
                  </a:schemeClr>
                </a:solidFill>
                <a:latin typeface="Comic Sans MS" pitchFamily="66" charset="0"/>
              </a:rPr>
              <a:t>nt</a:t>
            </a:r>
          </a:p>
          <a:p>
            <a:pPr marL="0" indent="0" algn="ctr" eaLnBrk="1" hangingPunct="1">
              <a:buFont typeface="Arial" charset="0"/>
              <a:buNone/>
            </a:pPr>
            <a:r>
              <a:rPr lang="en-GB" b="1" dirty="0" smtClean="0">
                <a:solidFill>
                  <a:srgbClr val="002060"/>
                </a:solidFill>
                <a:latin typeface="Comic Sans MS" pitchFamily="66" charset="0"/>
              </a:rPr>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Content Placeholder 2"/>
          <p:cNvSpPr>
            <a:spLocks noGrp="1"/>
          </p:cNvSpPr>
          <p:nvPr>
            <p:ph idx="1"/>
          </p:nvPr>
        </p:nvSpPr>
        <p:spPr>
          <a:xfrm>
            <a:off x="457200" y="285750"/>
            <a:ext cx="8229600" cy="5840413"/>
          </a:xfrm>
        </p:spPr>
        <p:txBody>
          <a:bodyPr/>
          <a:lstStyle/>
          <a:p>
            <a:pPr marL="0" indent="0" algn="ctr" eaLnBrk="1" hangingPunct="1">
              <a:buFont typeface="Arial" charset="0"/>
              <a:buNone/>
            </a:pPr>
            <a:r>
              <a:rPr lang="en-GB" sz="4400" b="1" dirty="0" smtClean="0">
                <a:solidFill>
                  <a:srgbClr val="1AB7D6"/>
                </a:solidFill>
              </a:rPr>
              <a:t>Modifying the pronunciation </a:t>
            </a:r>
          </a:p>
          <a:p>
            <a:pPr marL="0" indent="0" eaLnBrk="1" hangingPunct="1">
              <a:buFont typeface="Arial" charset="0"/>
              <a:buNone/>
            </a:pPr>
            <a:r>
              <a:rPr lang="en-GB" sz="3600" b="1" dirty="0" smtClean="0">
                <a:solidFill>
                  <a:srgbClr val="002060"/>
                </a:solidFill>
              </a:rPr>
              <a:t>The pronunciation of blended sounds often needs to be</a:t>
            </a:r>
            <a:r>
              <a:rPr lang="en-GB" sz="3600" b="1" dirty="0" smtClean="0"/>
              <a:t> ‘</a:t>
            </a:r>
            <a:r>
              <a:rPr lang="en-GB" sz="3600" b="1" dirty="0" smtClean="0">
                <a:solidFill>
                  <a:srgbClr val="F013AF"/>
                </a:solidFill>
              </a:rPr>
              <a:t>tweaked</a:t>
            </a:r>
            <a:r>
              <a:rPr lang="en-GB" sz="3600" b="1" dirty="0" smtClean="0"/>
              <a:t>’ </a:t>
            </a:r>
            <a:r>
              <a:rPr lang="en-GB" sz="3600" b="1" dirty="0" smtClean="0">
                <a:solidFill>
                  <a:srgbClr val="002060"/>
                </a:solidFill>
              </a:rPr>
              <a:t>or</a:t>
            </a:r>
            <a:r>
              <a:rPr lang="en-GB" sz="3600" b="1" dirty="0" smtClean="0"/>
              <a:t> ‘</a:t>
            </a:r>
            <a:r>
              <a:rPr lang="en-GB" sz="3600" b="1" dirty="0" smtClean="0">
                <a:solidFill>
                  <a:srgbClr val="F013AF"/>
                </a:solidFill>
              </a:rPr>
              <a:t>modified</a:t>
            </a:r>
            <a:r>
              <a:rPr lang="en-GB" sz="3600" b="1" dirty="0" smtClean="0">
                <a:solidFill>
                  <a:schemeClr val="tx1"/>
                </a:solidFill>
              </a:rPr>
              <a:t>’</a:t>
            </a:r>
            <a:r>
              <a:rPr lang="en-GB" sz="3600" b="1" dirty="0" smtClean="0"/>
              <a:t> </a:t>
            </a:r>
            <a:r>
              <a:rPr lang="en-GB" sz="3600" b="1" dirty="0" smtClean="0">
                <a:solidFill>
                  <a:srgbClr val="002060"/>
                </a:solidFill>
              </a:rPr>
              <a:t>to achieve the real word:</a:t>
            </a:r>
          </a:p>
          <a:p>
            <a:pPr marL="0" indent="0" eaLnBrk="1" hangingPunct="1">
              <a:buFont typeface="Arial" charset="0"/>
              <a:buNone/>
            </a:pPr>
            <a:r>
              <a:rPr lang="en-GB" sz="3600" b="1" dirty="0" smtClean="0">
                <a:solidFill>
                  <a:schemeClr val="bg1">
                    <a:lumMod val="50000"/>
                  </a:schemeClr>
                </a:solidFill>
              </a:rPr>
              <a:t>See the printed word     </a:t>
            </a:r>
            <a:r>
              <a:rPr lang="en-GB" sz="3600" b="1" dirty="0" smtClean="0">
                <a:solidFill>
                  <a:srgbClr val="002060"/>
                </a:solidFill>
              </a:rPr>
              <a:t>cheese   </a:t>
            </a:r>
          </a:p>
          <a:p>
            <a:pPr marL="0" indent="0" eaLnBrk="1" hangingPunct="1">
              <a:buFont typeface="Arial" charset="0"/>
              <a:buNone/>
            </a:pPr>
            <a:r>
              <a:rPr lang="en-GB" sz="3600" b="1" dirty="0" smtClean="0">
                <a:solidFill>
                  <a:schemeClr val="bg1">
                    <a:lumMod val="50000"/>
                  </a:schemeClr>
                </a:solidFill>
              </a:rPr>
              <a:t>Recognise the graphemes</a:t>
            </a:r>
            <a:r>
              <a:rPr lang="en-GB" sz="3600" b="1" dirty="0" smtClean="0">
                <a:solidFill>
                  <a:srgbClr val="002060"/>
                </a:solidFill>
              </a:rPr>
              <a:t>     </a:t>
            </a:r>
            <a:r>
              <a:rPr lang="en-GB" sz="3600" b="1" dirty="0" err="1" smtClean="0">
                <a:solidFill>
                  <a:srgbClr val="002060"/>
                </a:solidFill>
              </a:rPr>
              <a:t>ch</a:t>
            </a:r>
            <a:r>
              <a:rPr lang="en-GB" sz="3600" b="1" dirty="0" smtClean="0">
                <a:solidFill>
                  <a:srgbClr val="002060"/>
                </a:solidFill>
              </a:rPr>
              <a:t>   </a:t>
            </a:r>
            <a:r>
              <a:rPr lang="en-GB" sz="3600" b="1" dirty="0" err="1" smtClean="0">
                <a:solidFill>
                  <a:srgbClr val="002060"/>
                </a:solidFill>
              </a:rPr>
              <a:t>ee</a:t>
            </a:r>
            <a:r>
              <a:rPr lang="en-GB" sz="3600" b="1" dirty="0" smtClean="0">
                <a:solidFill>
                  <a:srgbClr val="002060"/>
                </a:solidFill>
              </a:rPr>
              <a:t>   se  </a:t>
            </a:r>
          </a:p>
          <a:p>
            <a:pPr marL="0" indent="0" eaLnBrk="1" hangingPunct="1">
              <a:buFont typeface="Arial" charset="0"/>
              <a:buNone/>
            </a:pPr>
            <a:r>
              <a:rPr lang="en-GB" sz="3600" b="1" dirty="0" smtClean="0">
                <a:solidFill>
                  <a:schemeClr val="bg1">
                    <a:lumMod val="50000"/>
                  </a:schemeClr>
                </a:solidFill>
              </a:rPr>
              <a:t>At first, utter     </a:t>
            </a:r>
            <a:r>
              <a:rPr lang="en-GB" sz="3600" b="1" dirty="0" smtClean="0"/>
              <a:t>/</a:t>
            </a:r>
            <a:r>
              <a:rPr lang="en-GB" sz="3600" b="1" dirty="0" err="1" smtClean="0">
                <a:solidFill>
                  <a:srgbClr val="0070C0"/>
                </a:solidFill>
              </a:rPr>
              <a:t>ch</a:t>
            </a:r>
            <a:r>
              <a:rPr lang="en-GB" sz="3600" b="1" dirty="0" smtClean="0"/>
              <a:t>/ /</a:t>
            </a:r>
            <a:r>
              <a:rPr lang="en-GB" sz="3600" b="1" dirty="0" err="1" smtClean="0">
                <a:solidFill>
                  <a:srgbClr val="FF0000"/>
                </a:solidFill>
              </a:rPr>
              <a:t>ee</a:t>
            </a:r>
            <a:r>
              <a:rPr lang="en-GB" sz="3600" b="1" dirty="0" smtClean="0"/>
              <a:t>/ /</a:t>
            </a:r>
            <a:r>
              <a:rPr lang="en-GB" sz="3600" b="1" dirty="0" smtClean="0">
                <a:solidFill>
                  <a:srgbClr val="0070C0"/>
                </a:solidFill>
              </a:rPr>
              <a:t>s</a:t>
            </a:r>
            <a:r>
              <a:rPr lang="en-GB" sz="3600" b="1" dirty="0" smtClean="0"/>
              <a:t>/   </a:t>
            </a:r>
          </a:p>
          <a:p>
            <a:pPr marL="0" indent="0" eaLnBrk="1" hangingPunct="1">
              <a:buFont typeface="Arial" charset="0"/>
              <a:buNone/>
            </a:pPr>
            <a:r>
              <a:rPr lang="en-GB" sz="3600" b="1" dirty="0" smtClean="0">
                <a:solidFill>
                  <a:schemeClr val="bg1">
                    <a:lumMod val="50000"/>
                  </a:schemeClr>
                </a:solidFill>
              </a:rPr>
              <a:t>which leads to    </a:t>
            </a:r>
            <a:r>
              <a:rPr lang="en-GB" sz="3600" b="1" dirty="0" smtClean="0">
                <a:solidFill>
                  <a:srgbClr val="002060"/>
                </a:solidFill>
              </a:rPr>
              <a:t>“chees” </a:t>
            </a:r>
          </a:p>
          <a:p>
            <a:pPr marL="0" indent="0" eaLnBrk="1" hangingPunct="1">
              <a:buFont typeface="Arial" charset="0"/>
              <a:buNone/>
            </a:pPr>
            <a:r>
              <a:rPr lang="en-GB" sz="3600" b="1" dirty="0" smtClean="0">
                <a:solidFill>
                  <a:srgbClr val="F013AF"/>
                </a:solidFill>
              </a:rPr>
              <a:t>Modify</a:t>
            </a:r>
            <a:r>
              <a:rPr lang="en-GB" sz="3600" b="1" dirty="0" smtClean="0"/>
              <a:t> </a:t>
            </a:r>
            <a:r>
              <a:rPr lang="en-GB" sz="3600" b="1" dirty="0" smtClean="0">
                <a:solidFill>
                  <a:schemeClr val="bg1">
                    <a:lumMod val="50000"/>
                  </a:schemeClr>
                </a:solidFill>
              </a:rPr>
              <a:t>the pronunciation to    </a:t>
            </a:r>
            <a:r>
              <a:rPr lang="en-GB" sz="3600" b="1" dirty="0" smtClean="0">
                <a:solidFill>
                  <a:srgbClr val="002060"/>
                </a:solidFill>
              </a:rPr>
              <a:t>“</a:t>
            </a:r>
            <a:r>
              <a:rPr lang="en-GB" sz="3600" b="1" dirty="0" err="1" smtClean="0">
                <a:solidFill>
                  <a:srgbClr val="002060"/>
                </a:solidFill>
              </a:rPr>
              <a:t>cheez</a:t>
            </a:r>
            <a:r>
              <a:rPr lang="en-GB" sz="3600" b="1" dirty="0" smtClean="0">
                <a:solidFill>
                  <a:srgbClr val="002060"/>
                </a:solidFill>
              </a:rPr>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42950"/>
            <a:ext cx="8229600" cy="5383213"/>
          </a:xfrm>
        </p:spPr>
        <p:txBody>
          <a:bodyPr/>
          <a:lstStyle/>
          <a:p>
            <a:pPr algn="ctr">
              <a:buNone/>
            </a:pPr>
            <a:r>
              <a:rPr lang="en-GB" sz="5400" b="1" dirty="0" smtClean="0">
                <a:latin typeface="Comic Sans MS" pitchFamily="66" charset="0"/>
              </a:rPr>
              <a:t> We aim to create</a:t>
            </a:r>
          </a:p>
          <a:p>
            <a:pPr algn="ctr">
              <a:buNone/>
            </a:pPr>
            <a:endParaRPr lang="en-GB" sz="5400" b="1" dirty="0" smtClean="0">
              <a:latin typeface="Comic Sans MS" pitchFamily="66" charset="0"/>
            </a:endParaRPr>
          </a:p>
          <a:p>
            <a:pPr algn="ctr">
              <a:buNone/>
            </a:pPr>
            <a:r>
              <a:rPr lang="en-GB" sz="5400" b="1" dirty="0" smtClean="0">
                <a:latin typeface="Comic Sans MS" pitchFamily="66" charset="0"/>
              </a:rPr>
              <a:t> </a:t>
            </a:r>
            <a:r>
              <a:rPr lang="en-GB" sz="5400" b="1" dirty="0" smtClean="0">
                <a:solidFill>
                  <a:srgbClr val="F013AF"/>
                </a:solidFill>
                <a:latin typeface="Comic Sans MS" pitchFamily="66" charset="0"/>
              </a:rPr>
              <a:t>fearless</a:t>
            </a:r>
            <a:r>
              <a:rPr lang="en-GB" sz="5400" b="1" dirty="0" smtClean="0">
                <a:latin typeface="Comic Sans MS" pitchFamily="66" charset="0"/>
              </a:rPr>
              <a:t> and </a:t>
            </a:r>
            <a:r>
              <a:rPr lang="en-GB" sz="5400" b="1" dirty="0" smtClean="0">
                <a:solidFill>
                  <a:srgbClr val="F013AF"/>
                </a:solidFill>
                <a:latin typeface="Comic Sans MS" pitchFamily="66" charset="0"/>
              </a:rPr>
              <a:t>flexible</a:t>
            </a:r>
          </a:p>
          <a:p>
            <a:pPr algn="ctr">
              <a:buNone/>
            </a:pPr>
            <a:r>
              <a:rPr lang="en-GB" sz="5400" b="1" dirty="0" smtClean="0">
                <a:latin typeface="Comic Sans MS" pitchFamily="66" charset="0"/>
              </a:rPr>
              <a:t> readers and writers !</a:t>
            </a:r>
            <a:endParaRPr lang="en-GB" sz="5400" b="1" dirty="0">
              <a:latin typeface="Comic Sans MS" pitchFamily="66"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
            <a:ext cx="8229600" cy="5935663"/>
          </a:xfrm>
        </p:spPr>
        <p:txBody>
          <a:bodyPr/>
          <a:lstStyle/>
          <a:p>
            <a:pPr algn="ctr">
              <a:buNone/>
            </a:pPr>
            <a:r>
              <a:rPr lang="en-GB" sz="5400" b="1" dirty="0" smtClean="0">
                <a:latin typeface="Comic Sans MS" pitchFamily="66" charset="0"/>
              </a:rPr>
              <a:t> </a:t>
            </a:r>
            <a:r>
              <a:rPr lang="en-GB" sz="3600" b="1" dirty="0" smtClean="0">
                <a:solidFill>
                  <a:srgbClr val="F013AF"/>
                </a:solidFill>
                <a:latin typeface="Comic Sans MS" pitchFamily="66" charset="0"/>
              </a:rPr>
              <a:t>We encourage children to want to be accurate but not </a:t>
            </a:r>
            <a:r>
              <a:rPr lang="en-GB" sz="3600" b="1" dirty="0" smtClean="0">
                <a:solidFill>
                  <a:srgbClr val="F013AF"/>
                </a:solidFill>
                <a:latin typeface="Comic Sans MS" pitchFamily="66" charset="0"/>
              </a:rPr>
              <a:t>to be </a:t>
            </a:r>
            <a:r>
              <a:rPr lang="en-GB" sz="3600" b="1" dirty="0" smtClean="0">
                <a:solidFill>
                  <a:srgbClr val="F013AF"/>
                </a:solidFill>
                <a:latin typeface="Comic Sans MS" pitchFamily="66" charset="0"/>
              </a:rPr>
              <a:t>afraid to make mistakes. </a:t>
            </a:r>
          </a:p>
          <a:p>
            <a:pPr algn="ctr">
              <a:buNone/>
            </a:pPr>
            <a:endParaRPr lang="en-GB" sz="2400" b="1" dirty="0" smtClean="0">
              <a:latin typeface="Comic Sans MS" pitchFamily="66" charset="0"/>
            </a:endParaRPr>
          </a:p>
          <a:p>
            <a:pPr>
              <a:buNone/>
            </a:pPr>
            <a:r>
              <a:rPr lang="en-GB" sz="3400" b="1" dirty="0" smtClean="0">
                <a:latin typeface="Comic Sans MS" pitchFamily="66" charset="0"/>
              </a:rPr>
              <a:t>“</a:t>
            </a:r>
            <a:r>
              <a:rPr lang="en-GB" sz="3400" b="1" dirty="0" smtClean="0">
                <a:solidFill>
                  <a:schemeClr val="tx1"/>
                </a:solidFill>
                <a:latin typeface="Comic Sans MS" pitchFamily="66" charset="0"/>
              </a:rPr>
              <a:t>That’s an interesting word, let me help you to spell that. Which sounds can you hear in the word? We need this spelling alternative for that word. Here are some more words that are spelt that way.</a:t>
            </a:r>
            <a:r>
              <a:rPr lang="en-GB" sz="3400" b="1" dirty="0" smtClean="0">
                <a:latin typeface="Comic Sans MS" pitchFamily="66" charset="0"/>
              </a:rPr>
              <a:t>”</a:t>
            </a:r>
          </a:p>
          <a:p>
            <a:pPr algn="ctr">
              <a:buNone/>
            </a:pPr>
            <a:endParaRPr lang="en-GB" sz="5400" b="1" dirty="0" smtClean="0">
              <a:latin typeface="Comic Sans MS" pitchFamily="66" charset="0"/>
            </a:endParaRPr>
          </a:p>
          <a:p>
            <a:pPr algn="ctr">
              <a:buNone/>
            </a:pPr>
            <a:r>
              <a:rPr lang="en-GB" sz="5400" b="1" dirty="0" smtClean="0">
                <a:latin typeface="Comic Sans MS" pitchFamily="66" charset="0"/>
              </a:rPr>
              <a:t> </a:t>
            </a:r>
            <a:endParaRPr lang="en-GB" sz="5400" b="1" dirty="0">
              <a:latin typeface="Comic Sans MS" pitchFamily="66"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696913" y="419100"/>
            <a:ext cx="7848600" cy="5181600"/>
          </a:xfrm>
        </p:spPr>
        <p:txBody>
          <a:bodyPr/>
          <a:lstStyle/>
          <a:p>
            <a:pPr marL="0" indent="0" algn="ctr" eaLnBrk="1" hangingPunct="1">
              <a:buNone/>
            </a:pPr>
            <a:r>
              <a:rPr lang="en-GB" sz="6600" b="1" dirty="0" smtClean="0">
                <a:solidFill>
                  <a:schemeClr val="tx1"/>
                </a:solidFill>
              </a:rPr>
              <a:t>In  summary,</a:t>
            </a:r>
          </a:p>
          <a:p>
            <a:pPr marL="0" indent="0" algn="ctr" eaLnBrk="1" hangingPunct="1">
              <a:buNone/>
            </a:pPr>
            <a:r>
              <a:rPr lang="en-GB" sz="5400" b="1" dirty="0" smtClean="0">
                <a:solidFill>
                  <a:schemeClr val="tx1"/>
                </a:solidFill>
              </a:rPr>
              <a:t> </a:t>
            </a:r>
          </a:p>
          <a:p>
            <a:pPr marL="0" indent="0" algn="ctr" eaLnBrk="1" hangingPunct="1">
              <a:buNone/>
            </a:pPr>
            <a:r>
              <a:rPr lang="en-GB" sz="5400" b="1" dirty="0" smtClean="0">
                <a:solidFill>
                  <a:schemeClr val="tx1"/>
                </a:solidFill>
              </a:rPr>
              <a:t>there are </a:t>
            </a:r>
            <a:r>
              <a:rPr lang="en-GB" sz="5400" b="1" dirty="0" smtClean="0">
                <a:solidFill>
                  <a:srgbClr val="FF0000"/>
                </a:solidFill>
              </a:rPr>
              <a:t>three</a:t>
            </a:r>
            <a:r>
              <a:rPr lang="en-GB" sz="5400" b="1" dirty="0" smtClean="0">
                <a:solidFill>
                  <a:schemeClr val="tx1"/>
                </a:solidFill>
              </a:rPr>
              <a:t> complexities to the </a:t>
            </a:r>
          </a:p>
          <a:p>
            <a:pPr marL="0" indent="0" algn="ctr" eaLnBrk="1" hangingPunct="1">
              <a:buNone/>
            </a:pPr>
            <a:r>
              <a:rPr lang="en-GB" sz="5400" b="1" dirty="0" smtClean="0">
                <a:solidFill>
                  <a:srgbClr val="F013AF"/>
                </a:solidFill>
              </a:rPr>
              <a:t>English</a:t>
            </a:r>
            <a:r>
              <a:rPr lang="en-GB" sz="5400" b="1" dirty="0" smtClean="0">
                <a:solidFill>
                  <a:schemeClr val="tx1"/>
                </a:solidFill>
              </a:rPr>
              <a:t> alphabetic code: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696913" y="419100"/>
            <a:ext cx="7848600" cy="5181600"/>
          </a:xfrm>
        </p:spPr>
        <p:txBody>
          <a:bodyPr/>
          <a:lstStyle/>
          <a:p>
            <a:pPr marL="0" indent="0" algn="ctr" eaLnBrk="1" hangingPunct="1">
              <a:buNone/>
            </a:pPr>
            <a:r>
              <a:rPr lang="en-GB" sz="5400" b="1" dirty="0" smtClean="0">
                <a:solidFill>
                  <a:schemeClr val="tx1"/>
                </a:solidFill>
              </a:rPr>
              <a:t>The </a:t>
            </a:r>
            <a:r>
              <a:rPr lang="en-GB" sz="5400" b="1" dirty="0" smtClean="0">
                <a:solidFill>
                  <a:srgbClr val="FF0000"/>
                </a:solidFill>
              </a:rPr>
              <a:t>three</a:t>
            </a:r>
            <a:r>
              <a:rPr lang="en-GB" sz="5400" b="1" dirty="0" smtClean="0">
                <a:solidFill>
                  <a:schemeClr val="tx1"/>
                </a:solidFill>
              </a:rPr>
              <a:t> complexities of the alphabetic code:</a:t>
            </a:r>
          </a:p>
          <a:p>
            <a:pPr marL="514350" indent="-514350" eaLnBrk="1" hangingPunct="1">
              <a:buFont typeface="+mj-lt"/>
              <a:buAutoNum type="arabicPeriod"/>
            </a:pPr>
            <a:r>
              <a:rPr lang="en-GB" sz="3600" b="1" dirty="0" smtClean="0">
                <a:solidFill>
                  <a:srgbClr val="002060"/>
                </a:solidFill>
              </a:rPr>
              <a:t>One </a:t>
            </a:r>
            <a:r>
              <a:rPr lang="en-GB" sz="3600" b="1" dirty="0" smtClean="0">
                <a:solidFill>
                  <a:srgbClr val="F013AF"/>
                </a:solidFill>
              </a:rPr>
              <a:t>sound</a:t>
            </a:r>
            <a:r>
              <a:rPr lang="en-GB" sz="3600" b="1" dirty="0" smtClean="0">
                <a:solidFill>
                  <a:srgbClr val="002060"/>
                </a:solidFill>
              </a:rPr>
              <a:t> can be represented by one, two, three or four letters.</a:t>
            </a:r>
          </a:p>
          <a:p>
            <a:pPr marL="514350" indent="-514350" eaLnBrk="1" hangingPunct="1">
              <a:buFont typeface="+mj-lt"/>
              <a:buAutoNum type="arabicPeriod"/>
            </a:pPr>
            <a:r>
              <a:rPr lang="en-GB" sz="3600" b="1" dirty="0" smtClean="0">
                <a:solidFill>
                  <a:srgbClr val="002060"/>
                </a:solidFill>
              </a:rPr>
              <a:t>One </a:t>
            </a:r>
            <a:r>
              <a:rPr lang="en-GB" sz="3600" b="1" dirty="0" smtClean="0">
                <a:solidFill>
                  <a:srgbClr val="F013AF"/>
                </a:solidFill>
              </a:rPr>
              <a:t>sound</a:t>
            </a:r>
            <a:r>
              <a:rPr lang="en-GB" sz="3600" b="1" dirty="0" smtClean="0">
                <a:solidFill>
                  <a:srgbClr val="002060"/>
                </a:solidFill>
              </a:rPr>
              <a:t> can have many spelling alternatives.</a:t>
            </a:r>
          </a:p>
          <a:p>
            <a:pPr marL="514350" indent="-514350" eaLnBrk="1" hangingPunct="1">
              <a:buFont typeface="+mj-lt"/>
              <a:buAutoNum type="arabicPeriod"/>
            </a:pPr>
            <a:r>
              <a:rPr lang="en-GB" sz="3600" b="1" dirty="0" smtClean="0">
                <a:solidFill>
                  <a:srgbClr val="002060"/>
                </a:solidFill>
              </a:rPr>
              <a:t>One </a:t>
            </a:r>
            <a:r>
              <a:rPr lang="en-GB" sz="3600" b="1" dirty="0" smtClean="0">
                <a:solidFill>
                  <a:srgbClr val="F013AF"/>
                </a:solidFill>
              </a:rPr>
              <a:t>grapheme</a:t>
            </a:r>
            <a:r>
              <a:rPr lang="en-GB" sz="3600" b="1" dirty="0" smtClean="0">
                <a:solidFill>
                  <a:srgbClr val="002060"/>
                </a:solidFill>
              </a:rPr>
              <a:t> (letter or letter group) can be code for different sounds.</a:t>
            </a:r>
            <a:endParaRPr lang="en-US" sz="3600" dirty="0" smtClean="0">
              <a:solidFill>
                <a:srgbClr val="002060"/>
              </a:solidFill>
            </a:endParaRPr>
          </a:p>
        </p:txBody>
      </p:sp>
      <p:sp>
        <p:nvSpPr>
          <p:cNvPr id="3" name="TextBox 2"/>
          <p:cNvSpPr txBox="1"/>
          <p:nvPr/>
        </p:nvSpPr>
        <p:spPr>
          <a:xfrm>
            <a:off x="2087052" y="5987534"/>
            <a:ext cx="7058343" cy="523220"/>
          </a:xfrm>
          <a:prstGeom prst="rect">
            <a:avLst/>
          </a:prstGeom>
          <a:noFill/>
        </p:spPr>
        <p:txBody>
          <a:bodyPr wrap="none" rtlCol="0">
            <a:spAutoFit/>
          </a:bodyPr>
          <a:lstStyle/>
          <a:p>
            <a:r>
              <a:rPr lang="en-GB" sz="2800" b="1" dirty="0" smtClean="0">
                <a:solidFill>
                  <a:srgbClr val="FF0000"/>
                </a:solidFill>
              </a:rPr>
              <a:t>(That is, can be pronounced differently!)</a:t>
            </a:r>
            <a:endParaRPr lang="en-GB" sz="2800" b="1" dirty="0">
              <a:solidFill>
                <a:srgbClr val="FF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p:cNvSpPr>
          <p:nvPr>
            <p:ph type="body" idx="1"/>
          </p:nvPr>
        </p:nvSpPr>
        <p:spPr>
          <a:xfrm>
            <a:off x="457200" y="493713"/>
            <a:ext cx="8229600" cy="5632450"/>
          </a:xfrm>
        </p:spPr>
        <p:txBody>
          <a:bodyPr/>
          <a:lstStyle/>
          <a:p>
            <a:pPr marL="0" indent="0" algn="ctr" eaLnBrk="1" hangingPunct="1">
              <a:lnSpc>
                <a:spcPct val="90000"/>
              </a:lnSpc>
              <a:buFont typeface="Arial" charset="0"/>
              <a:buNone/>
              <a:defRPr/>
            </a:pPr>
            <a:r>
              <a:rPr lang="en-GB" sz="3600" b="1" dirty="0" smtClean="0">
                <a:solidFill>
                  <a:srgbClr val="002060"/>
                </a:solidFill>
              </a:rPr>
              <a:t>Examples of three complexities:</a:t>
            </a:r>
            <a:endParaRPr lang="en-GB" sz="3600" dirty="0" smtClean="0">
              <a:solidFill>
                <a:srgbClr val="002060"/>
              </a:solidFill>
            </a:endParaRPr>
          </a:p>
          <a:p>
            <a:pPr marL="609600" indent="-609600" eaLnBrk="1" hangingPunct="1">
              <a:lnSpc>
                <a:spcPct val="90000"/>
              </a:lnSpc>
              <a:buFont typeface="Arial" charset="0"/>
              <a:buAutoNum type="arabicPeriod"/>
              <a:defRPr/>
            </a:pPr>
            <a:r>
              <a:rPr lang="en-GB" sz="2800" dirty="0" smtClean="0">
                <a:solidFill>
                  <a:srgbClr val="002060"/>
                </a:solidFill>
              </a:rPr>
              <a:t>One sound can be represented by one, two, three or four letters; </a:t>
            </a:r>
            <a:r>
              <a:rPr lang="en-GB" sz="2800" dirty="0" smtClean="0"/>
              <a:t/>
            </a:r>
            <a:br>
              <a:rPr lang="en-GB" sz="2800" dirty="0" smtClean="0"/>
            </a:br>
            <a:r>
              <a:rPr lang="en-GB" sz="2800" dirty="0" smtClean="0">
                <a:solidFill>
                  <a:srgbClr val="002060"/>
                </a:solidFill>
              </a:rPr>
              <a:t>e.g.  </a:t>
            </a:r>
            <a:r>
              <a:rPr lang="en-GB" sz="2800" b="1" u="sng" dirty="0" smtClean="0">
                <a:solidFill>
                  <a:srgbClr val="F013AF"/>
                </a:solidFill>
              </a:rPr>
              <a:t>b</a:t>
            </a:r>
            <a:r>
              <a:rPr lang="en-GB" sz="2800" dirty="0" smtClean="0">
                <a:solidFill>
                  <a:srgbClr val="F013AF"/>
                </a:solidFill>
              </a:rPr>
              <a:t>at    </a:t>
            </a:r>
            <a:r>
              <a:rPr lang="en-GB" sz="2800" b="1" u="sng" dirty="0" smtClean="0">
                <a:solidFill>
                  <a:srgbClr val="F013AF"/>
                </a:solidFill>
              </a:rPr>
              <a:t>sh</a:t>
            </a:r>
            <a:r>
              <a:rPr lang="en-GB" sz="2800" dirty="0" smtClean="0">
                <a:solidFill>
                  <a:srgbClr val="F013AF"/>
                </a:solidFill>
              </a:rPr>
              <a:t>eep    h</a:t>
            </a:r>
            <a:r>
              <a:rPr lang="en-GB" sz="2800" b="1" u="sng" dirty="0" smtClean="0">
                <a:solidFill>
                  <a:srgbClr val="F013AF"/>
                </a:solidFill>
              </a:rPr>
              <a:t>air</a:t>
            </a:r>
            <a:r>
              <a:rPr lang="en-GB" sz="2800" dirty="0" smtClean="0">
                <a:solidFill>
                  <a:srgbClr val="F013AF"/>
                </a:solidFill>
              </a:rPr>
              <a:t>    </a:t>
            </a:r>
            <a:r>
              <a:rPr lang="en-GB" sz="2800" b="1" u="sng" dirty="0" smtClean="0">
                <a:solidFill>
                  <a:srgbClr val="F013AF"/>
                </a:solidFill>
              </a:rPr>
              <a:t>eigh</a:t>
            </a:r>
            <a:r>
              <a:rPr lang="en-GB" sz="2800" dirty="0" smtClean="0">
                <a:solidFill>
                  <a:srgbClr val="F013AF"/>
                </a:solidFill>
              </a:rPr>
              <a:t>t</a:t>
            </a:r>
          </a:p>
          <a:p>
            <a:pPr marL="609600" indent="-609600" eaLnBrk="1" hangingPunct="1">
              <a:lnSpc>
                <a:spcPct val="90000"/>
              </a:lnSpc>
              <a:buFont typeface="Arial" charset="0"/>
              <a:buAutoNum type="arabicPeriod"/>
              <a:defRPr/>
            </a:pPr>
            <a:endParaRPr lang="en-GB" sz="2800" dirty="0" smtClean="0">
              <a:solidFill>
                <a:srgbClr val="F013AF"/>
              </a:solidFill>
            </a:endParaRPr>
          </a:p>
          <a:p>
            <a:pPr marL="609600" indent="-609600" eaLnBrk="1" hangingPunct="1">
              <a:lnSpc>
                <a:spcPct val="90000"/>
              </a:lnSpc>
              <a:buFont typeface="Arial" charset="0"/>
              <a:buAutoNum type="arabicPeriod"/>
              <a:defRPr/>
            </a:pPr>
            <a:r>
              <a:rPr lang="en-GB" sz="2800" dirty="0" smtClean="0">
                <a:solidFill>
                  <a:srgbClr val="002060"/>
                </a:solidFill>
              </a:rPr>
              <a:t>One sound can be represented by more than one spelling alternative, sometimes many!</a:t>
            </a:r>
            <a:r>
              <a:rPr lang="en-GB" sz="2800" dirty="0" smtClean="0"/>
              <a:t/>
            </a:r>
            <a:br>
              <a:rPr lang="en-GB" sz="2800" dirty="0" smtClean="0"/>
            </a:br>
            <a:r>
              <a:rPr lang="en-GB" sz="2800" dirty="0" smtClean="0">
                <a:solidFill>
                  <a:srgbClr val="002060"/>
                </a:solidFill>
              </a:rPr>
              <a:t>e.g.  </a:t>
            </a:r>
            <a:r>
              <a:rPr lang="en-GB" sz="2800" b="1" dirty="0" smtClean="0">
                <a:solidFill>
                  <a:srgbClr val="F013AF"/>
                </a:solidFill>
              </a:rPr>
              <a:t>The sound </a:t>
            </a:r>
            <a:r>
              <a:rPr lang="en-GB" sz="2800" b="1" dirty="0" smtClean="0">
                <a:solidFill>
                  <a:schemeClr val="tx1"/>
                </a:solidFill>
              </a:rPr>
              <a:t>/</a:t>
            </a:r>
            <a:r>
              <a:rPr lang="en-GB" sz="2800" b="1" dirty="0" smtClean="0">
                <a:solidFill>
                  <a:srgbClr val="FF0000"/>
                </a:solidFill>
              </a:rPr>
              <a:t>or</a:t>
            </a:r>
            <a:r>
              <a:rPr lang="en-GB" sz="2800" b="1" dirty="0" smtClean="0">
                <a:solidFill>
                  <a:schemeClr val="tx1"/>
                </a:solidFill>
              </a:rPr>
              <a:t>/</a:t>
            </a:r>
            <a:r>
              <a:rPr lang="en-GB" sz="2800" b="1" dirty="0" smtClean="0">
                <a:solidFill>
                  <a:srgbClr val="F05BE3"/>
                </a:solidFill>
              </a:rPr>
              <a:t> </a:t>
            </a:r>
            <a:r>
              <a:rPr lang="en-GB" sz="2800" b="1" dirty="0" smtClean="0">
                <a:solidFill>
                  <a:srgbClr val="F013AF"/>
                </a:solidFill>
              </a:rPr>
              <a:t>can be written as: or, aw, our, au, al, oar, </a:t>
            </a:r>
            <a:r>
              <a:rPr lang="en-GB" sz="2800" b="1" dirty="0" err="1" smtClean="0">
                <a:solidFill>
                  <a:srgbClr val="F013AF"/>
                </a:solidFill>
              </a:rPr>
              <a:t>oor</a:t>
            </a:r>
            <a:r>
              <a:rPr lang="en-GB" sz="2800" b="1" dirty="0" smtClean="0">
                <a:solidFill>
                  <a:srgbClr val="F013AF"/>
                </a:solidFill>
              </a:rPr>
              <a:t>, ore, </a:t>
            </a:r>
            <a:r>
              <a:rPr lang="en-GB" sz="2800" b="1" dirty="0" err="1" smtClean="0">
                <a:solidFill>
                  <a:srgbClr val="F013AF"/>
                </a:solidFill>
              </a:rPr>
              <a:t>augh</a:t>
            </a:r>
            <a:r>
              <a:rPr lang="en-GB" sz="2800" b="1" dirty="0" smtClean="0">
                <a:solidFill>
                  <a:srgbClr val="F013AF"/>
                </a:solidFill>
              </a:rPr>
              <a:t>, </a:t>
            </a:r>
            <a:r>
              <a:rPr lang="en-GB" sz="2800" b="1" dirty="0" err="1" smtClean="0">
                <a:solidFill>
                  <a:srgbClr val="F013AF"/>
                </a:solidFill>
              </a:rPr>
              <a:t>ough</a:t>
            </a:r>
            <a:r>
              <a:rPr lang="en-GB" sz="2800" b="1" dirty="0" smtClean="0">
                <a:solidFill>
                  <a:srgbClr val="F013AF"/>
                </a:solidFill>
              </a:rPr>
              <a:t>, </a:t>
            </a:r>
            <a:r>
              <a:rPr lang="en-GB" sz="2800" b="1" dirty="0" smtClean="0">
                <a:solidFill>
                  <a:srgbClr val="F05BE3"/>
                </a:solidFill>
              </a:rPr>
              <a:t>(</a:t>
            </a:r>
            <a:r>
              <a:rPr lang="en-GB" sz="2800" b="1" dirty="0" smtClean="0">
                <a:solidFill>
                  <a:schemeClr val="tx1">
                    <a:lumMod val="50000"/>
                    <a:lumOff val="50000"/>
                  </a:schemeClr>
                </a:solidFill>
              </a:rPr>
              <a:t>w</a:t>
            </a:r>
            <a:r>
              <a:rPr lang="en-GB" sz="2800" b="1" dirty="0" smtClean="0">
                <a:solidFill>
                  <a:srgbClr val="F05BE3"/>
                </a:solidFill>
              </a:rPr>
              <a:t>)</a:t>
            </a:r>
            <a:r>
              <a:rPr lang="en-GB" sz="2800" b="1" dirty="0" err="1" smtClean="0">
                <a:solidFill>
                  <a:srgbClr val="F013AF"/>
                </a:solidFill>
              </a:rPr>
              <a:t>ar</a:t>
            </a:r>
            <a:r>
              <a:rPr lang="en-GB" sz="2800" b="1" dirty="0" smtClean="0">
                <a:solidFill>
                  <a:srgbClr val="F05BE3"/>
                </a:solidFill>
              </a:rPr>
              <a:t>, (</a:t>
            </a:r>
            <a:r>
              <a:rPr lang="en-GB" sz="2800" b="1" dirty="0" err="1" smtClean="0">
                <a:solidFill>
                  <a:schemeClr val="tx1">
                    <a:lumMod val="50000"/>
                    <a:lumOff val="50000"/>
                  </a:schemeClr>
                </a:solidFill>
              </a:rPr>
              <a:t>qu</a:t>
            </a:r>
            <a:r>
              <a:rPr lang="en-GB" sz="2800" b="1" dirty="0" smtClean="0">
                <a:solidFill>
                  <a:srgbClr val="F05BE3"/>
                </a:solidFill>
              </a:rPr>
              <a:t>)</a:t>
            </a:r>
            <a:r>
              <a:rPr lang="en-GB" sz="2800" b="1" dirty="0" err="1" smtClean="0">
                <a:solidFill>
                  <a:srgbClr val="F013AF"/>
                </a:solidFill>
              </a:rPr>
              <a:t>ar</a:t>
            </a:r>
            <a:r>
              <a:rPr lang="en-GB" sz="2800" b="1" dirty="0" smtClean="0">
                <a:solidFill>
                  <a:srgbClr val="F05BE3"/>
                </a:solidFill>
              </a:rPr>
              <a:t>, (</a:t>
            </a:r>
            <a:r>
              <a:rPr lang="en-GB" sz="2800" b="1" dirty="0" smtClean="0">
                <a:solidFill>
                  <a:schemeClr val="tx1">
                    <a:lumMod val="50000"/>
                    <a:lumOff val="50000"/>
                  </a:schemeClr>
                </a:solidFill>
              </a:rPr>
              <a:t>w</a:t>
            </a:r>
            <a:r>
              <a:rPr lang="en-GB" sz="2800" b="1" dirty="0" smtClean="0">
                <a:solidFill>
                  <a:srgbClr val="F05BE3"/>
                </a:solidFill>
              </a:rPr>
              <a:t>)</a:t>
            </a:r>
            <a:r>
              <a:rPr lang="en-GB" sz="2800" b="1" dirty="0" smtClean="0">
                <a:solidFill>
                  <a:srgbClr val="F013AF"/>
                </a:solidFill>
              </a:rPr>
              <a:t>a</a:t>
            </a:r>
          </a:p>
          <a:p>
            <a:pPr marL="609600" indent="-609600" eaLnBrk="1" hangingPunct="1">
              <a:lnSpc>
                <a:spcPct val="90000"/>
              </a:lnSpc>
              <a:buFont typeface="Arial" charset="0"/>
              <a:buAutoNum type="arabicPeriod"/>
              <a:defRPr/>
            </a:pPr>
            <a:endParaRPr lang="en-GB" sz="2800" dirty="0" smtClean="0">
              <a:solidFill>
                <a:srgbClr val="F013AF"/>
              </a:solidFill>
            </a:endParaRPr>
          </a:p>
          <a:p>
            <a:pPr marL="609600" indent="-609600" eaLnBrk="1" hangingPunct="1">
              <a:lnSpc>
                <a:spcPct val="90000"/>
              </a:lnSpc>
              <a:buFont typeface="Arial" charset="0"/>
              <a:buAutoNum type="arabicPeriod"/>
              <a:defRPr/>
            </a:pPr>
            <a:r>
              <a:rPr lang="en-GB" sz="2800" dirty="0" smtClean="0">
                <a:solidFill>
                  <a:srgbClr val="002060"/>
                </a:solidFill>
              </a:rPr>
              <a:t>One grapheme (letter or letter group) can have different pronunciations;</a:t>
            </a:r>
            <a:r>
              <a:rPr lang="en-GB" sz="2800" dirty="0" smtClean="0"/>
              <a:t/>
            </a:r>
            <a:br>
              <a:rPr lang="en-GB" sz="2800" dirty="0" smtClean="0"/>
            </a:br>
            <a:r>
              <a:rPr lang="en-GB" sz="2800" dirty="0" smtClean="0"/>
              <a:t>                </a:t>
            </a:r>
            <a:r>
              <a:rPr lang="en-GB" sz="2800" dirty="0" smtClean="0">
                <a:solidFill>
                  <a:srgbClr val="002060"/>
                </a:solidFill>
              </a:rPr>
              <a:t>e.g</a:t>
            </a:r>
            <a:r>
              <a:rPr lang="en-GB" sz="2800" dirty="0" smtClean="0">
                <a:solidFill>
                  <a:srgbClr val="F013AF"/>
                </a:solidFill>
              </a:rPr>
              <a:t>.    ‘</a:t>
            </a:r>
            <a:r>
              <a:rPr lang="en-GB" sz="2800" b="1" dirty="0" smtClean="0">
                <a:solidFill>
                  <a:schemeClr val="tx1"/>
                </a:solidFill>
              </a:rPr>
              <a:t>ea</a:t>
            </a:r>
            <a:r>
              <a:rPr lang="en-GB" sz="2800" dirty="0" smtClean="0">
                <a:solidFill>
                  <a:srgbClr val="F013AF"/>
                </a:solidFill>
              </a:rPr>
              <a:t>’        </a:t>
            </a:r>
            <a:r>
              <a:rPr lang="en-GB" sz="2800" b="1" dirty="0" smtClean="0">
                <a:solidFill>
                  <a:srgbClr val="F013AF"/>
                </a:solidFill>
              </a:rPr>
              <a:t>ea</a:t>
            </a:r>
            <a:r>
              <a:rPr lang="en-GB" sz="2800" dirty="0" smtClean="0">
                <a:solidFill>
                  <a:srgbClr val="F013AF"/>
                </a:solidFill>
              </a:rPr>
              <a:t>t,  br</a:t>
            </a:r>
            <a:r>
              <a:rPr lang="en-GB" sz="2800" b="1" dirty="0" smtClean="0">
                <a:solidFill>
                  <a:srgbClr val="F013AF"/>
                </a:solidFill>
              </a:rPr>
              <a:t>ea</a:t>
            </a:r>
            <a:r>
              <a:rPr lang="en-GB" sz="2800" dirty="0" smtClean="0">
                <a:solidFill>
                  <a:srgbClr val="F013AF"/>
                </a:solidFill>
              </a:rPr>
              <a:t>d,   br</a:t>
            </a:r>
            <a:r>
              <a:rPr lang="en-GB" sz="2800" b="1" dirty="0" smtClean="0">
                <a:solidFill>
                  <a:srgbClr val="F013AF"/>
                </a:solidFill>
              </a:rPr>
              <a:t>ea</a:t>
            </a:r>
            <a:r>
              <a:rPr lang="en-GB" sz="2800" dirty="0" smtClean="0">
                <a:solidFill>
                  <a:srgbClr val="F013AF"/>
                </a:solidFill>
              </a:rPr>
              <a:t>k        </a:t>
            </a:r>
          </a:p>
          <a:p>
            <a:pPr marL="609600" indent="-609600" eaLnBrk="1" hangingPunct="1">
              <a:lnSpc>
                <a:spcPct val="90000"/>
              </a:lnSpc>
              <a:buNone/>
              <a:defRPr/>
            </a:pPr>
            <a:r>
              <a:rPr lang="en-GB" sz="2800" dirty="0" smtClean="0">
                <a:solidFill>
                  <a:srgbClr val="F013AF"/>
                </a:solidFill>
              </a:rPr>
              <a:t>                                  ‘</a:t>
            </a:r>
            <a:r>
              <a:rPr lang="en-GB" sz="2800" b="1" dirty="0" smtClean="0">
                <a:solidFill>
                  <a:schemeClr val="tx1"/>
                </a:solidFill>
              </a:rPr>
              <a:t>ear</a:t>
            </a:r>
            <a:r>
              <a:rPr lang="en-GB" sz="2800" dirty="0" smtClean="0">
                <a:solidFill>
                  <a:srgbClr val="F013AF"/>
                </a:solidFill>
              </a:rPr>
              <a:t>’      f</a:t>
            </a:r>
            <a:r>
              <a:rPr lang="en-GB" sz="2800" b="1" dirty="0" smtClean="0">
                <a:solidFill>
                  <a:srgbClr val="F013AF"/>
                </a:solidFill>
              </a:rPr>
              <a:t>ear</a:t>
            </a:r>
            <a:r>
              <a:rPr lang="en-GB" sz="2800" dirty="0" smtClean="0">
                <a:solidFill>
                  <a:srgbClr val="F013AF"/>
                </a:solidFill>
              </a:rPr>
              <a:t>,   b</a:t>
            </a:r>
            <a:r>
              <a:rPr lang="en-GB" sz="2800" b="1" dirty="0" smtClean="0">
                <a:solidFill>
                  <a:srgbClr val="F013AF"/>
                </a:solidFill>
              </a:rPr>
              <a:t>ear</a:t>
            </a:r>
            <a:r>
              <a:rPr lang="en-GB" sz="2800" dirty="0" smtClean="0">
                <a:solidFill>
                  <a:srgbClr val="F013AF"/>
                </a:solidFill>
              </a:rPr>
              <a:t>,   </a:t>
            </a:r>
            <a:r>
              <a:rPr lang="en-GB" sz="2800" b="1" dirty="0" smtClean="0">
                <a:solidFill>
                  <a:srgbClr val="F013AF"/>
                </a:solidFill>
              </a:rPr>
              <a:t>ear</a:t>
            </a:r>
            <a:r>
              <a:rPr lang="en-GB" sz="2800" dirty="0" smtClean="0">
                <a:solidFill>
                  <a:srgbClr val="F013AF"/>
                </a:solidFill>
              </a:rPr>
              <a:t>th,   </a:t>
            </a:r>
            <a:r>
              <a:rPr lang="en-GB" sz="2800" dirty="0" smtClean="0">
                <a:solidFill>
                  <a:srgbClr val="FF0000"/>
                </a:solidFill>
              </a:rPr>
              <a:t>h</a:t>
            </a:r>
            <a:r>
              <a:rPr lang="en-GB" sz="2800" b="1" dirty="0" smtClean="0">
                <a:solidFill>
                  <a:srgbClr val="FF0000"/>
                </a:solidFill>
              </a:rPr>
              <a:t>ear</a:t>
            </a:r>
            <a:r>
              <a:rPr lang="en-GB" sz="2800" dirty="0" smtClean="0">
                <a:solidFill>
                  <a:srgbClr val="FF0000"/>
                </a:solidFill>
              </a:rPr>
              <a:t>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1950"/>
            <a:ext cx="8229600" cy="5764213"/>
          </a:xfrm>
        </p:spPr>
        <p:txBody>
          <a:bodyPr/>
          <a:lstStyle/>
          <a:p>
            <a:pPr>
              <a:buNone/>
            </a:pPr>
            <a:r>
              <a:rPr lang="en-GB" dirty="0" smtClean="0"/>
              <a:t>    </a:t>
            </a:r>
            <a:r>
              <a:rPr lang="en-GB" b="1" dirty="0" smtClean="0">
                <a:solidFill>
                  <a:srgbClr val="F013AF"/>
                </a:solidFill>
              </a:rPr>
              <a:t>Compare</a:t>
            </a:r>
            <a:r>
              <a:rPr lang="en-GB" b="1" dirty="0" smtClean="0"/>
              <a:t> our complex English alphabetic code with some languages which have much </a:t>
            </a:r>
            <a:r>
              <a:rPr lang="en-GB" b="1" dirty="0" smtClean="0">
                <a:solidFill>
                  <a:srgbClr val="FF0000"/>
                </a:solidFill>
              </a:rPr>
              <a:t>simpler alphabetic codes</a:t>
            </a:r>
            <a:r>
              <a:rPr lang="en-GB" b="1" dirty="0" smtClean="0"/>
              <a:t>:</a:t>
            </a:r>
          </a:p>
          <a:p>
            <a:endParaRPr lang="en-GB" b="1" dirty="0" smtClean="0"/>
          </a:p>
          <a:p>
            <a:pPr>
              <a:buNone/>
            </a:pPr>
            <a:r>
              <a:rPr lang="en-GB" b="1" dirty="0" smtClean="0">
                <a:solidFill>
                  <a:srgbClr val="002060"/>
                </a:solidFill>
              </a:rPr>
              <a:t>    </a:t>
            </a:r>
            <a:r>
              <a:rPr lang="en-GB" sz="2800" b="1" dirty="0" smtClean="0">
                <a:solidFill>
                  <a:srgbClr val="002060"/>
                </a:solidFill>
              </a:rPr>
              <a:t>e.g.   </a:t>
            </a:r>
            <a:r>
              <a:rPr lang="en-GB" sz="2800" b="1" dirty="0" smtClean="0">
                <a:solidFill>
                  <a:srgbClr val="FF0000"/>
                </a:solidFill>
              </a:rPr>
              <a:t>Spanish </a:t>
            </a:r>
            <a:r>
              <a:rPr lang="en-GB" sz="2800" b="1" dirty="0" smtClean="0"/>
              <a:t>has half the number of speech sounds (around </a:t>
            </a:r>
            <a:r>
              <a:rPr lang="en-GB" sz="2800" b="1" dirty="0" smtClean="0">
                <a:solidFill>
                  <a:srgbClr val="F013AF"/>
                </a:solidFill>
              </a:rPr>
              <a:t>23+</a:t>
            </a:r>
            <a:r>
              <a:rPr lang="en-GB" sz="2800" b="1" dirty="0" smtClean="0">
                <a:solidFill>
                  <a:srgbClr val="002060"/>
                </a:solidFill>
              </a:rPr>
              <a:t>)</a:t>
            </a:r>
            <a:r>
              <a:rPr lang="en-GB" sz="2800" b="1" dirty="0" smtClean="0">
                <a:solidFill>
                  <a:srgbClr val="F013AF"/>
                </a:solidFill>
              </a:rPr>
              <a:t> </a:t>
            </a:r>
            <a:r>
              <a:rPr lang="en-GB" sz="2800" b="1" dirty="0" smtClean="0"/>
              <a:t>and words are spelt with mainly </a:t>
            </a:r>
          </a:p>
          <a:p>
            <a:pPr>
              <a:buNone/>
            </a:pPr>
            <a:r>
              <a:rPr lang="en-GB" sz="2800" b="1" dirty="0" smtClean="0"/>
              <a:t>     one-to-one mapping!</a:t>
            </a:r>
          </a:p>
          <a:p>
            <a:pPr>
              <a:buNone/>
            </a:pPr>
            <a:endParaRPr lang="en-GB" b="1" dirty="0" smtClean="0"/>
          </a:p>
          <a:p>
            <a:pPr>
              <a:buNone/>
            </a:pPr>
            <a:r>
              <a:rPr lang="en-GB" b="1" dirty="0" smtClean="0"/>
              <a:t>    </a:t>
            </a:r>
            <a:r>
              <a:rPr lang="en-GB" sz="2800" b="1" dirty="0" smtClean="0"/>
              <a:t>Many people in </a:t>
            </a:r>
            <a:r>
              <a:rPr lang="en-GB" sz="2800" b="1" dirty="0" smtClean="0">
                <a:solidFill>
                  <a:srgbClr val="FF0000"/>
                </a:solidFill>
              </a:rPr>
              <a:t>English</a:t>
            </a:r>
            <a:r>
              <a:rPr lang="en-GB" sz="2800" b="1" dirty="0" smtClean="0"/>
              <a:t>-speaking countries struggle with reading and spelling </a:t>
            </a:r>
            <a:r>
              <a:rPr lang="en-GB" sz="2800" b="1" i="1" dirty="0" smtClean="0">
                <a:solidFill>
                  <a:srgbClr val="1AB7D6"/>
                </a:solidFill>
              </a:rPr>
              <a:t>because</a:t>
            </a:r>
            <a:r>
              <a:rPr lang="en-GB" sz="2800" b="1" dirty="0" smtClean="0">
                <a:solidFill>
                  <a:srgbClr val="1AB7D6"/>
                </a:solidFill>
              </a:rPr>
              <a:t> </a:t>
            </a:r>
            <a:r>
              <a:rPr lang="en-GB" sz="2800" b="1" dirty="0" smtClean="0"/>
              <a:t>the </a:t>
            </a:r>
            <a:r>
              <a:rPr lang="en-GB" sz="2800" b="1" dirty="0" smtClean="0">
                <a:solidFill>
                  <a:srgbClr val="FF0000"/>
                </a:solidFill>
              </a:rPr>
              <a:t>English</a:t>
            </a:r>
            <a:r>
              <a:rPr lang="en-GB" sz="2800" b="1" dirty="0" smtClean="0"/>
              <a:t> alphabetic code is so complex.</a:t>
            </a:r>
            <a:endParaRPr lang="en-GB" sz="2800" b="1" dirty="0"/>
          </a:p>
        </p:txBody>
      </p:sp>
      <p:pic>
        <p:nvPicPr>
          <p:cNvPr id="1026" name="Picture 2" descr="C:\Users\Debbie\AppData\Local\Microsoft\Windows\Temporary Internet Files\Content.IE5\2USJE7TT\MC900096007[1].wmf"/>
          <p:cNvPicPr>
            <a:picLocks noChangeAspect="1" noChangeArrowheads="1"/>
          </p:cNvPicPr>
          <p:nvPr/>
        </p:nvPicPr>
        <p:blipFill>
          <a:blip r:embed="rId3"/>
          <a:srcRect/>
          <a:stretch>
            <a:fillRect/>
          </a:stretch>
        </p:blipFill>
        <p:spPr bwMode="auto">
          <a:xfrm>
            <a:off x="4304579" y="3462385"/>
            <a:ext cx="860504" cy="100003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p:cNvSpPr>
          <p:nvPr>
            <p:ph type="body" idx="1"/>
          </p:nvPr>
        </p:nvSpPr>
        <p:spPr>
          <a:xfrm>
            <a:off x="457200" y="598488"/>
            <a:ext cx="8229600" cy="5527675"/>
          </a:xfrm>
        </p:spPr>
        <p:txBody>
          <a:bodyPr/>
          <a:lstStyle/>
          <a:p>
            <a:pPr algn="ctr" eaLnBrk="1" hangingPunct="1">
              <a:buFont typeface="Arial" charset="0"/>
              <a:buNone/>
              <a:defRPr/>
            </a:pPr>
            <a:r>
              <a:rPr lang="en-GB" sz="4800" b="1" dirty="0" smtClean="0">
                <a:solidFill>
                  <a:srgbClr val="002060"/>
                </a:solidFill>
              </a:rPr>
              <a:t>From  simple  to  complex ...</a:t>
            </a:r>
          </a:p>
          <a:p>
            <a:pPr eaLnBrk="1" hangingPunct="1">
              <a:buFont typeface="Arial" charset="0"/>
              <a:buNone/>
              <a:defRPr/>
            </a:pPr>
            <a:endParaRPr lang="en-GB" dirty="0" smtClean="0">
              <a:solidFill>
                <a:srgbClr val="002060"/>
              </a:solidFill>
            </a:endParaRPr>
          </a:p>
          <a:p>
            <a:pPr eaLnBrk="1" hangingPunct="1">
              <a:buFont typeface="Arial" charset="0"/>
              <a:buNone/>
              <a:defRPr/>
            </a:pPr>
            <a:r>
              <a:rPr lang="en-GB" dirty="0" smtClean="0">
                <a:solidFill>
                  <a:srgbClr val="002060"/>
                </a:solidFill>
              </a:rPr>
              <a:t>    </a:t>
            </a:r>
            <a:r>
              <a:rPr lang="en-GB" b="1" dirty="0" smtClean="0">
                <a:solidFill>
                  <a:srgbClr val="002060"/>
                </a:solidFill>
              </a:rPr>
              <a:t>The planned, </a:t>
            </a:r>
            <a:r>
              <a:rPr lang="en-GB" b="1" dirty="0" smtClean="0">
                <a:solidFill>
                  <a:srgbClr val="F013AF"/>
                </a:solidFill>
              </a:rPr>
              <a:t>systematic</a:t>
            </a:r>
            <a:r>
              <a:rPr lang="en-GB" b="1" dirty="0" smtClean="0">
                <a:solidFill>
                  <a:srgbClr val="002060"/>
                </a:solidFill>
              </a:rPr>
              <a:t> synthetic phonics programme generally teaches the code from </a:t>
            </a:r>
            <a:r>
              <a:rPr lang="en-GB" b="1" dirty="0" smtClean="0">
                <a:solidFill>
                  <a:srgbClr val="F013AF"/>
                </a:solidFill>
              </a:rPr>
              <a:t>simple</a:t>
            </a:r>
            <a:r>
              <a:rPr lang="en-GB" b="1" dirty="0" smtClean="0">
                <a:solidFill>
                  <a:srgbClr val="002060"/>
                </a:solidFill>
              </a:rPr>
              <a:t> to </a:t>
            </a:r>
            <a:r>
              <a:rPr lang="en-GB" b="1" dirty="0" smtClean="0">
                <a:solidFill>
                  <a:srgbClr val="F013AF"/>
                </a:solidFill>
              </a:rPr>
              <a:t>complex</a:t>
            </a:r>
            <a:r>
              <a:rPr lang="en-GB" b="1" dirty="0" smtClean="0">
                <a:solidFill>
                  <a:srgbClr val="002060"/>
                </a:solidFill>
              </a:rPr>
              <a:t>:</a:t>
            </a:r>
            <a:endParaRPr lang="en-GB" sz="2800" b="1" dirty="0" smtClean="0"/>
          </a:p>
          <a:p>
            <a:pPr marL="0" indent="0" eaLnBrk="1" hangingPunct="1">
              <a:buFont typeface="Arial" charset="0"/>
              <a:buNone/>
              <a:defRPr/>
            </a:pPr>
            <a:endParaRPr lang="en-GB" sz="2800" dirty="0" smtClean="0"/>
          </a:p>
          <a:p>
            <a:pPr marL="514350" indent="-514350" eaLnBrk="1" hangingPunct="1">
              <a:buFont typeface="+mj-lt"/>
              <a:buAutoNum type="arabicPeriod"/>
              <a:defRPr/>
            </a:pPr>
            <a:r>
              <a:rPr lang="en-GB" b="1" dirty="0" smtClean="0">
                <a:solidFill>
                  <a:srgbClr val="FF0000"/>
                </a:solidFill>
              </a:rPr>
              <a:t>simple code</a:t>
            </a:r>
            <a:r>
              <a:rPr lang="en-GB" b="1" dirty="0" smtClean="0"/>
              <a:t>     ( basic,     transparent )</a:t>
            </a:r>
          </a:p>
          <a:p>
            <a:pPr marL="514350" indent="-514350" eaLnBrk="1" hangingPunct="1">
              <a:buFont typeface="+mj-lt"/>
              <a:buAutoNum type="arabicPeriod"/>
              <a:defRPr/>
            </a:pPr>
            <a:endParaRPr lang="en-GB" b="1" dirty="0" smtClean="0"/>
          </a:p>
          <a:p>
            <a:pPr marL="514350" indent="-514350" eaLnBrk="1" hangingPunct="1">
              <a:buFont typeface="+mj-lt"/>
              <a:buAutoNum type="arabicPeriod"/>
              <a:defRPr/>
            </a:pPr>
            <a:r>
              <a:rPr lang="en-GB" b="1" dirty="0" smtClean="0">
                <a:solidFill>
                  <a:srgbClr val="FF0000"/>
                </a:solidFill>
              </a:rPr>
              <a:t>complex code</a:t>
            </a:r>
            <a:r>
              <a:rPr lang="en-GB" b="1" dirty="0" smtClean="0"/>
              <a:t>     ( extended,     opaque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Content Placeholder 2"/>
          <p:cNvSpPr>
            <a:spLocks noGrp="1"/>
          </p:cNvSpPr>
          <p:nvPr>
            <p:ph idx="1"/>
          </p:nvPr>
        </p:nvSpPr>
        <p:spPr>
          <a:xfrm>
            <a:off x="457200" y="381000"/>
            <a:ext cx="8229600" cy="5745163"/>
          </a:xfrm>
        </p:spPr>
        <p:txBody>
          <a:bodyPr/>
          <a:lstStyle/>
          <a:p>
            <a:pPr marL="0" indent="0" algn="ctr" eaLnBrk="1" hangingPunct="1">
              <a:buFont typeface="Arial" charset="0"/>
              <a:buNone/>
            </a:pPr>
            <a:r>
              <a:rPr lang="en-GB" sz="6000" b="1" dirty="0" smtClean="0">
                <a:solidFill>
                  <a:schemeClr val="tx1"/>
                </a:solidFill>
              </a:rPr>
              <a:t>There have been many different methods of teaching reading over the years!</a:t>
            </a:r>
          </a:p>
        </p:txBody>
      </p:sp>
      <p:pic>
        <p:nvPicPr>
          <p:cNvPr id="3075" name="Picture 3" descr="C:\Users\Debbie\AppData\Local\Microsoft\Windows\Temporary Internet Files\Content.IE5\1R622T0N\MC900446310[1].wmf"/>
          <p:cNvPicPr>
            <a:picLocks noChangeAspect="1" noChangeArrowheads="1"/>
          </p:cNvPicPr>
          <p:nvPr/>
        </p:nvPicPr>
        <p:blipFill>
          <a:blip r:embed="rId3"/>
          <a:srcRect/>
          <a:stretch>
            <a:fillRect/>
          </a:stretch>
        </p:blipFill>
        <p:spPr bwMode="auto">
          <a:xfrm>
            <a:off x="6021094" y="4433639"/>
            <a:ext cx="2075155" cy="2036448"/>
          </a:xfrm>
          <a:prstGeom prst="rect">
            <a:avLst/>
          </a:prstGeom>
          <a:noFill/>
        </p:spPr>
      </p:pic>
      <p:pic>
        <p:nvPicPr>
          <p:cNvPr id="2050" name="Picture 2" descr="C:\Users\Debbie\AppData\Local\Microsoft\Windows\Temporary Internet Files\Content.IE5\NGDN8TEB\MC900232988[1].wmf"/>
          <p:cNvPicPr>
            <a:picLocks noChangeAspect="1" noChangeArrowheads="1"/>
          </p:cNvPicPr>
          <p:nvPr/>
        </p:nvPicPr>
        <p:blipFill>
          <a:blip r:embed="rId4"/>
          <a:srcRect/>
          <a:stretch>
            <a:fillRect/>
          </a:stretch>
        </p:blipFill>
        <p:spPr bwMode="auto">
          <a:xfrm>
            <a:off x="3650055" y="4638269"/>
            <a:ext cx="1843889" cy="1831818"/>
          </a:xfrm>
          <a:prstGeom prst="rect">
            <a:avLst/>
          </a:prstGeom>
          <a:noFill/>
        </p:spPr>
      </p:pic>
      <p:pic>
        <p:nvPicPr>
          <p:cNvPr id="2051" name="Picture 3" descr="C:\Users\Debbie\AppData\Local\Microsoft\Windows\Temporary Internet Files\Content.IE5\2USJE7TT\MC900056930[1].wmf"/>
          <p:cNvPicPr>
            <a:picLocks noChangeAspect="1" noChangeArrowheads="1"/>
          </p:cNvPicPr>
          <p:nvPr/>
        </p:nvPicPr>
        <p:blipFill>
          <a:blip r:embed="rId5"/>
          <a:srcRect/>
          <a:stretch>
            <a:fillRect/>
          </a:stretch>
        </p:blipFill>
        <p:spPr bwMode="auto">
          <a:xfrm>
            <a:off x="1163910" y="4023539"/>
            <a:ext cx="2486145" cy="2102624"/>
          </a:xfrm>
          <a:prstGeom prst="rect">
            <a:avLst/>
          </a:prstGeom>
          <a:noFill/>
        </p:spPr>
      </p:pic>
      <p:pic>
        <p:nvPicPr>
          <p:cNvPr id="2052" name="Picture 4" descr="C:\Users\Debbie\AppData\Local\Microsoft\Windows\Temporary Internet Files\Content.IE5\NGDN8TEB\MC900366740[1].wmf"/>
          <p:cNvPicPr>
            <a:picLocks noChangeAspect="1" noChangeArrowheads="1"/>
          </p:cNvPicPr>
          <p:nvPr/>
        </p:nvPicPr>
        <p:blipFill>
          <a:blip r:embed="rId6"/>
          <a:srcRect/>
          <a:stretch>
            <a:fillRect/>
          </a:stretch>
        </p:blipFill>
        <p:spPr bwMode="auto">
          <a:xfrm>
            <a:off x="326484" y="2988439"/>
            <a:ext cx="1090444" cy="1035100"/>
          </a:xfrm>
          <a:prstGeom prst="rect">
            <a:avLst/>
          </a:prstGeom>
          <a:noFill/>
        </p:spPr>
      </p:pic>
      <p:pic>
        <p:nvPicPr>
          <p:cNvPr id="2053" name="Picture 5" descr="C:\Users\Debbie\AppData\Local\Microsoft\Windows\Temporary Internet Files\Content.IE5\2USJE7TT\MC900283435[1].wmf"/>
          <p:cNvPicPr>
            <a:picLocks noChangeAspect="1" noChangeArrowheads="1"/>
          </p:cNvPicPr>
          <p:nvPr/>
        </p:nvPicPr>
        <p:blipFill>
          <a:blip r:embed="rId7"/>
          <a:srcRect/>
          <a:stretch>
            <a:fillRect/>
          </a:stretch>
        </p:blipFill>
        <p:spPr bwMode="auto">
          <a:xfrm>
            <a:off x="7392258" y="3176604"/>
            <a:ext cx="932591" cy="952652"/>
          </a:xfrm>
          <a:prstGeom prst="rect">
            <a:avLst/>
          </a:prstGeom>
          <a:noFill/>
        </p:spPr>
      </p:pic>
      <p:pic>
        <p:nvPicPr>
          <p:cNvPr id="2054" name="Picture 6" descr="C:\Users\Debbie\AppData\Local\Microsoft\Windows\Temporary Internet Files\Content.IE5\2USJE7TT\MC900283387[1].wmf"/>
          <p:cNvPicPr>
            <a:picLocks noChangeAspect="1" noChangeArrowheads="1"/>
          </p:cNvPicPr>
          <p:nvPr/>
        </p:nvPicPr>
        <p:blipFill>
          <a:blip r:embed="rId8"/>
          <a:srcRect/>
          <a:stretch>
            <a:fillRect/>
          </a:stretch>
        </p:blipFill>
        <p:spPr bwMode="auto">
          <a:xfrm>
            <a:off x="307117" y="4129256"/>
            <a:ext cx="856793" cy="84693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p:cNvSpPr>
          <p:nvPr>
            <p:ph type="body" idx="1"/>
          </p:nvPr>
        </p:nvSpPr>
        <p:spPr>
          <a:xfrm>
            <a:off x="457200" y="598488"/>
            <a:ext cx="8229600" cy="5527675"/>
          </a:xfrm>
        </p:spPr>
        <p:txBody>
          <a:bodyPr/>
          <a:lstStyle/>
          <a:p>
            <a:pPr eaLnBrk="1" hangingPunct="1">
              <a:buFont typeface="Arial" charset="0"/>
              <a:buNone/>
              <a:defRPr/>
            </a:pPr>
            <a:endParaRPr lang="en-GB" dirty="0" smtClean="0">
              <a:solidFill>
                <a:srgbClr val="002060"/>
              </a:solidFill>
            </a:endParaRPr>
          </a:p>
          <a:p>
            <a:pPr eaLnBrk="1" hangingPunct="1">
              <a:buFont typeface="Arial" charset="0"/>
              <a:buNone/>
              <a:defRPr/>
            </a:pPr>
            <a:r>
              <a:rPr lang="en-GB" dirty="0" smtClean="0">
                <a:solidFill>
                  <a:srgbClr val="002060"/>
                </a:solidFill>
              </a:rPr>
              <a:t>    </a:t>
            </a:r>
            <a:r>
              <a:rPr lang="en-GB" sz="4400" b="1" dirty="0" smtClean="0">
                <a:solidFill>
                  <a:srgbClr val="002060"/>
                </a:solidFill>
              </a:rPr>
              <a:t>With an Alphabetic Code Chart:</a:t>
            </a:r>
            <a:endParaRPr lang="en-GB" sz="4400" b="1" dirty="0" smtClean="0"/>
          </a:p>
          <a:p>
            <a:pPr marL="514350" indent="-514350" eaLnBrk="1" hangingPunct="1">
              <a:buNone/>
              <a:defRPr/>
            </a:pPr>
            <a:endParaRPr lang="en-GB" sz="2800" dirty="0" smtClean="0"/>
          </a:p>
          <a:p>
            <a:pPr marL="514350" indent="-514350" algn="ctr" eaLnBrk="1" hangingPunct="1">
              <a:buNone/>
              <a:defRPr/>
            </a:pPr>
            <a:r>
              <a:rPr lang="en-GB" sz="4000" b="1" dirty="0" smtClean="0">
                <a:solidFill>
                  <a:srgbClr val="FF0000"/>
                </a:solidFill>
              </a:rPr>
              <a:t>Simple</a:t>
            </a:r>
            <a:r>
              <a:rPr lang="en-GB" sz="4000" b="1" dirty="0" smtClean="0"/>
              <a:t> and </a:t>
            </a:r>
            <a:r>
              <a:rPr lang="en-GB" sz="4000" b="1" dirty="0" smtClean="0">
                <a:solidFill>
                  <a:srgbClr val="FF0000"/>
                </a:solidFill>
              </a:rPr>
              <a:t>complex</a:t>
            </a:r>
            <a:r>
              <a:rPr lang="en-GB" sz="4000" b="1" dirty="0" smtClean="0"/>
              <a:t> code knowledge </a:t>
            </a:r>
          </a:p>
          <a:p>
            <a:pPr marL="514350" indent="-514350" algn="ctr" eaLnBrk="1" hangingPunct="1">
              <a:buNone/>
              <a:defRPr/>
            </a:pPr>
            <a:r>
              <a:rPr lang="en-GB" sz="4000" b="1" dirty="0" smtClean="0"/>
              <a:t>can be taught </a:t>
            </a:r>
          </a:p>
          <a:p>
            <a:pPr marL="514350" indent="-514350" algn="ctr" eaLnBrk="1" hangingPunct="1">
              <a:buNone/>
              <a:defRPr/>
            </a:pPr>
            <a:r>
              <a:rPr lang="en-GB" sz="4000" b="1" dirty="0" smtClean="0"/>
              <a:t>at any time, </a:t>
            </a:r>
          </a:p>
          <a:p>
            <a:pPr marL="514350" indent="-514350" algn="ctr" eaLnBrk="1" hangingPunct="1">
              <a:buNone/>
              <a:defRPr/>
            </a:pPr>
            <a:r>
              <a:rPr lang="en-GB" sz="4000" b="1" dirty="0" smtClean="0"/>
              <a:t>to anyone, </a:t>
            </a:r>
          </a:p>
          <a:p>
            <a:pPr marL="514350" indent="-514350" algn="ctr" eaLnBrk="1" hangingPunct="1">
              <a:buNone/>
              <a:defRPr/>
            </a:pPr>
            <a:r>
              <a:rPr lang="en-GB" sz="4000" b="1" dirty="0" smtClean="0">
                <a:solidFill>
                  <a:srgbClr val="F013AF"/>
                </a:solidFill>
              </a:rPr>
              <a:t>as required</a:t>
            </a:r>
            <a:r>
              <a:rPr lang="en-GB" sz="4000" b="1" dirty="0" smtClean="0"/>
              <a: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p:cNvSpPr>
            <a:spLocks noGrp="1"/>
          </p:cNvSpPr>
          <p:nvPr>
            <p:ph type="body" idx="1"/>
          </p:nvPr>
        </p:nvSpPr>
        <p:spPr>
          <a:xfrm>
            <a:off x="457200" y="598488"/>
            <a:ext cx="8229600" cy="5527675"/>
          </a:xfrm>
        </p:spPr>
        <p:txBody>
          <a:bodyPr/>
          <a:lstStyle/>
          <a:p>
            <a:pPr marL="0" indent="0" algn="ctr" eaLnBrk="1" hangingPunct="1">
              <a:buFont typeface="Arial" charset="0"/>
              <a:buNone/>
            </a:pPr>
            <a:r>
              <a:rPr lang="en-GB" sz="5400" b="1" dirty="0" smtClean="0">
                <a:solidFill>
                  <a:srgbClr val="002060"/>
                </a:solidFill>
              </a:rPr>
              <a:t>Let’s see how many  </a:t>
            </a:r>
          </a:p>
          <a:p>
            <a:pPr marL="0" indent="0" algn="ctr" eaLnBrk="1" hangingPunct="1">
              <a:buFont typeface="Arial" charset="0"/>
              <a:buNone/>
            </a:pPr>
            <a:r>
              <a:rPr lang="en-GB" sz="5400" b="1" dirty="0" smtClean="0">
                <a:solidFill>
                  <a:srgbClr val="FF0000"/>
                </a:solidFill>
              </a:rPr>
              <a:t>vowel</a:t>
            </a:r>
            <a:r>
              <a:rPr lang="en-GB" sz="5400" b="1" dirty="0" smtClean="0">
                <a:solidFill>
                  <a:srgbClr val="002060"/>
                </a:solidFill>
              </a:rPr>
              <a:t> sounds and  </a:t>
            </a:r>
            <a:r>
              <a:rPr lang="en-GB" sz="5400" b="1" dirty="0" smtClean="0">
                <a:solidFill>
                  <a:srgbClr val="0070C0"/>
                </a:solidFill>
              </a:rPr>
              <a:t>consonant </a:t>
            </a:r>
            <a:r>
              <a:rPr lang="en-GB" sz="5400" b="1" dirty="0" smtClean="0">
                <a:solidFill>
                  <a:srgbClr val="002060"/>
                </a:solidFill>
              </a:rPr>
              <a:t>sounds we can  identify in the </a:t>
            </a:r>
          </a:p>
          <a:p>
            <a:pPr marL="0" indent="0" algn="ctr" eaLnBrk="1" hangingPunct="1">
              <a:buFont typeface="Arial" charset="0"/>
              <a:buNone/>
            </a:pPr>
            <a:r>
              <a:rPr lang="en-GB" sz="5400" b="1" dirty="0" smtClean="0">
                <a:solidFill>
                  <a:srgbClr val="002060"/>
                </a:solidFill>
              </a:rPr>
              <a:t> </a:t>
            </a:r>
            <a:r>
              <a:rPr lang="en-GB" sz="5400" b="1" dirty="0" smtClean="0">
                <a:solidFill>
                  <a:srgbClr val="F013AF"/>
                </a:solidFill>
              </a:rPr>
              <a:t>English</a:t>
            </a:r>
            <a:r>
              <a:rPr lang="en-GB" sz="5400" b="1" dirty="0" smtClean="0">
                <a:solidFill>
                  <a:srgbClr val="002060"/>
                </a:solidFill>
              </a:rPr>
              <a:t> language...</a:t>
            </a:r>
          </a:p>
          <a:p>
            <a:pPr marL="0" indent="0" eaLnBrk="1" hangingPunct="1">
              <a:buFont typeface="Arial" charset="0"/>
              <a:buNone/>
            </a:pPr>
            <a:endParaRPr lang="en-GB" sz="2800" dirty="0" smtClean="0"/>
          </a:p>
        </p:txBody>
      </p:sp>
      <p:sp>
        <p:nvSpPr>
          <p:cNvPr id="3" name="TextBox 2"/>
          <p:cNvSpPr txBox="1"/>
          <p:nvPr/>
        </p:nvSpPr>
        <p:spPr>
          <a:xfrm>
            <a:off x="2367441" y="5664498"/>
            <a:ext cx="6319359" cy="461665"/>
          </a:xfrm>
          <a:prstGeom prst="rect">
            <a:avLst/>
          </a:prstGeom>
          <a:noFill/>
        </p:spPr>
        <p:txBody>
          <a:bodyPr wrap="none" rtlCol="0">
            <a:spAutoFit/>
          </a:bodyPr>
          <a:lstStyle/>
          <a:p>
            <a:r>
              <a:rPr lang="en-GB" sz="2400" b="1" dirty="0" smtClean="0">
                <a:solidFill>
                  <a:srgbClr val="FF0000"/>
                </a:solidFill>
              </a:rPr>
              <a:t>How many vowels do you think there are?</a:t>
            </a:r>
            <a:endParaRPr lang="en-GB" sz="2400" b="1" dirty="0">
              <a:solidFill>
                <a:srgbClr val="FF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p:cNvSpPr>
            <a:spLocks noGrp="1"/>
          </p:cNvSpPr>
          <p:nvPr>
            <p:ph type="body" idx="1"/>
          </p:nvPr>
        </p:nvSpPr>
        <p:spPr>
          <a:xfrm>
            <a:off x="457200" y="598488"/>
            <a:ext cx="8229600" cy="5527675"/>
          </a:xfrm>
        </p:spPr>
        <p:txBody>
          <a:bodyPr/>
          <a:lstStyle/>
          <a:p>
            <a:pPr marL="0" indent="0" eaLnBrk="1" hangingPunct="1">
              <a:buFont typeface="Arial" charset="0"/>
              <a:buNone/>
            </a:pPr>
            <a:r>
              <a:rPr lang="en-GB" b="1" dirty="0" smtClean="0">
                <a:solidFill>
                  <a:srgbClr val="002060"/>
                </a:solidFill>
              </a:rPr>
              <a:t>The ‘</a:t>
            </a:r>
            <a:r>
              <a:rPr lang="en-GB" b="1" dirty="0" smtClean="0">
                <a:solidFill>
                  <a:srgbClr val="1AB7D6"/>
                </a:solidFill>
              </a:rPr>
              <a:t>volume</a:t>
            </a:r>
            <a:r>
              <a:rPr lang="en-GB" b="1" dirty="0" smtClean="0">
                <a:solidFill>
                  <a:srgbClr val="002060"/>
                </a:solidFill>
              </a:rPr>
              <a:t>’ in spoken words is provided by the </a:t>
            </a:r>
            <a:r>
              <a:rPr lang="en-GB" b="1" dirty="0" smtClean="0">
                <a:solidFill>
                  <a:srgbClr val="F013AF"/>
                </a:solidFill>
              </a:rPr>
              <a:t>20</a:t>
            </a:r>
            <a:r>
              <a:rPr lang="en-GB" b="1" dirty="0" smtClean="0"/>
              <a:t> </a:t>
            </a:r>
            <a:r>
              <a:rPr lang="en-GB" b="1" dirty="0" smtClean="0">
                <a:solidFill>
                  <a:srgbClr val="002060"/>
                </a:solidFill>
              </a:rPr>
              <a:t>or</a:t>
            </a:r>
            <a:r>
              <a:rPr lang="en-GB" b="1" dirty="0" smtClean="0"/>
              <a:t> </a:t>
            </a:r>
            <a:r>
              <a:rPr lang="en-GB" b="1" dirty="0" smtClean="0">
                <a:solidFill>
                  <a:srgbClr val="002060"/>
                </a:solidFill>
              </a:rPr>
              <a:t>so</a:t>
            </a:r>
            <a:r>
              <a:rPr lang="en-GB" b="1" dirty="0" smtClean="0"/>
              <a:t> </a:t>
            </a:r>
            <a:r>
              <a:rPr lang="en-GB" b="1" dirty="0" smtClean="0">
                <a:solidFill>
                  <a:srgbClr val="FF0000"/>
                </a:solidFill>
              </a:rPr>
              <a:t>vowel</a:t>
            </a:r>
            <a:r>
              <a:rPr lang="en-GB" b="1" dirty="0" smtClean="0">
                <a:solidFill>
                  <a:srgbClr val="1AB7D6"/>
                </a:solidFill>
              </a:rPr>
              <a:t> </a:t>
            </a:r>
            <a:r>
              <a:rPr lang="en-GB" b="1" dirty="0" smtClean="0">
                <a:solidFill>
                  <a:srgbClr val="002060"/>
                </a:solidFill>
              </a:rPr>
              <a:t>phonemes some of which we combine to make further units of sounds: </a:t>
            </a:r>
          </a:p>
          <a:p>
            <a:pPr marL="0" indent="0" eaLnBrk="1" hangingPunct="1">
              <a:buFont typeface="Arial" charset="0"/>
              <a:buNone/>
            </a:pPr>
            <a:endParaRPr lang="en-GB" b="1" dirty="0" smtClean="0"/>
          </a:p>
          <a:p>
            <a:pPr marL="0" indent="0" eaLnBrk="1" hangingPunct="1">
              <a:buFont typeface="Arial" charset="0"/>
              <a:buNone/>
            </a:pPr>
            <a:r>
              <a:rPr lang="en-GB" b="1" dirty="0" smtClean="0"/>
              <a:t>/</a:t>
            </a:r>
            <a:r>
              <a:rPr lang="en-GB" b="1" dirty="0" smtClean="0">
                <a:solidFill>
                  <a:srgbClr val="FF0000"/>
                </a:solidFill>
              </a:rPr>
              <a:t>a</a:t>
            </a:r>
            <a:r>
              <a:rPr lang="en-GB" b="1" dirty="0" smtClean="0"/>
              <a:t>/  /</a:t>
            </a:r>
            <a:r>
              <a:rPr lang="en-GB" b="1" dirty="0" smtClean="0">
                <a:solidFill>
                  <a:srgbClr val="FF0000"/>
                </a:solidFill>
              </a:rPr>
              <a:t>e</a:t>
            </a:r>
            <a:r>
              <a:rPr lang="en-GB" b="1" dirty="0" smtClean="0"/>
              <a:t>/  /</a:t>
            </a:r>
            <a:r>
              <a:rPr lang="en-GB" b="1" dirty="0" err="1" smtClean="0">
                <a:solidFill>
                  <a:srgbClr val="FF0000"/>
                </a:solidFill>
              </a:rPr>
              <a:t>i</a:t>
            </a:r>
            <a:r>
              <a:rPr lang="en-GB" b="1" dirty="0" smtClean="0"/>
              <a:t>/  /</a:t>
            </a:r>
            <a:r>
              <a:rPr lang="en-GB" b="1" dirty="0" smtClean="0">
                <a:solidFill>
                  <a:srgbClr val="FF0000"/>
                </a:solidFill>
              </a:rPr>
              <a:t>o</a:t>
            </a:r>
            <a:r>
              <a:rPr lang="en-GB" b="1" dirty="0" smtClean="0"/>
              <a:t>/  /</a:t>
            </a:r>
            <a:r>
              <a:rPr lang="en-GB" b="1" dirty="0" smtClean="0">
                <a:solidFill>
                  <a:srgbClr val="FF0000"/>
                </a:solidFill>
              </a:rPr>
              <a:t>u</a:t>
            </a:r>
            <a:r>
              <a:rPr lang="en-GB" b="1" dirty="0" smtClean="0"/>
              <a:t>/      /</a:t>
            </a:r>
            <a:r>
              <a:rPr lang="en-GB" b="1" dirty="0" err="1" smtClean="0">
                <a:solidFill>
                  <a:srgbClr val="FF0000"/>
                </a:solidFill>
              </a:rPr>
              <a:t>ai</a:t>
            </a:r>
            <a:r>
              <a:rPr lang="en-GB" b="1" dirty="0" smtClean="0"/>
              <a:t>/  /</a:t>
            </a:r>
            <a:r>
              <a:rPr lang="en-GB" b="1" dirty="0" err="1" smtClean="0">
                <a:solidFill>
                  <a:srgbClr val="FF0000"/>
                </a:solidFill>
              </a:rPr>
              <a:t>ee</a:t>
            </a:r>
            <a:r>
              <a:rPr lang="en-GB" b="1" dirty="0" smtClean="0"/>
              <a:t>/  /</a:t>
            </a:r>
            <a:r>
              <a:rPr lang="en-GB" b="1" dirty="0" err="1" smtClean="0">
                <a:solidFill>
                  <a:srgbClr val="FF0000"/>
                </a:solidFill>
              </a:rPr>
              <a:t>igh</a:t>
            </a:r>
            <a:r>
              <a:rPr lang="en-GB" b="1" dirty="0" smtClean="0"/>
              <a:t>/  /</a:t>
            </a:r>
            <a:r>
              <a:rPr lang="en-GB" b="1" dirty="0" err="1" smtClean="0">
                <a:solidFill>
                  <a:srgbClr val="FF0000"/>
                </a:solidFill>
              </a:rPr>
              <a:t>oa</a:t>
            </a:r>
            <a:r>
              <a:rPr lang="en-GB" b="1" dirty="0" smtClean="0"/>
              <a:t>/   </a:t>
            </a:r>
          </a:p>
          <a:p>
            <a:pPr marL="0" indent="0" eaLnBrk="1" hangingPunct="1">
              <a:buFont typeface="Arial" charset="0"/>
              <a:buNone/>
            </a:pPr>
            <a:r>
              <a:rPr lang="en-GB" b="1" dirty="0" smtClean="0"/>
              <a:t>short /</a:t>
            </a:r>
            <a:r>
              <a:rPr lang="en-GB" b="1" dirty="0" err="1" smtClean="0">
                <a:solidFill>
                  <a:srgbClr val="FF0000"/>
                </a:solidFill>
              </a:rPr>
              <a:t>oo</a:t>
            </a:r>
            <a:r>
              <a:rPr lang="en-GB" b="1" dirty="0" smtClean="0"/>
              <a:t>/   long /</a:t>
            </a:r>
            <a:r>
              <a:rPr lang="en-GB" b="1" dirty="0" err="1" smtClean="0">
                <a:solidFill>
                  <a:srgbClr val="FF0000"/>
                </a:solidFill>
              </a:rPr>
              <a:t>oo</a:t>
            </a:r>
            <a:r>
              <a:rPr lang="en-GB" b="1" dirty="0" smtClean="0"/>
              <a:t>/    /</a:t>
            </a:r>
            <a:r>
              <a:rPr lang="en-GB" b="1" dirty="0" err="1" smtClean="0">
                <a:solidFill>
                  <a:srgbClr val="FF0000"/>
                </a:solidFill>
              </a:rPr>
              <a:t>ar</a:t>
            </a:r>
            <a:r>
              <a:rPr lang="en-GB" b="1" dirty="0" smtClean="0"/>
              <a:t>/  /</a:t>
            </a:r>
            <a:r>
              <a:rPr lang="en-GB" b="1" dirty="0" smtClean="0">
                <a:solidFill>
                  <a:srgbClr val="FF0000"/>
                </a:solidFill>
              </a:rPr>
              <a:t>or</a:t>
            </a:r>
            <a:r>
              <a:rPr lang="en-GB" b="1" dirty="0" smtClean="0"/>
              <a:t>/  /</a:t>
            </a:r>
            <a:r>
              <a:rPr lang="en-GB" b="1" dirty="0" err="1" smtClean="0">
                <a:solidFill>
                  <a:srgbClr val="FF0000"/>
                </a:solidFill>
              </a:rPr>
              <a:t>ur</a:t>
            </a:r>
            <a:r>
              <a:rPr lang="en-GB" b="1" dirty="0" smtClean="0"/>
              <a:t>/  /</a:t>
            </a:r>
            <a:r>
              <a:rPr lang="en-GB" b="1" dirty="0" smtClean="0">
                <a:solidFill>
                  <a:srgbClr val="FF0000"/>
                </a:solidFill>
              </a:rPr>
              <a:t>air</a:t>
            </a:r>
            <a:r>
              <a:rPr lang="en-GB" b="1" dirty="0" smtClean="0"/>
              <a:t>/ /</a:t>
            </a:r>
            <a:r>
              <a:rPr lang="en-GB" b="1" dirty="0" err="1" smtClean="0">
                <a:solidFill>
                  <a:srgbClr val="FF0000"/>
                </a:solidFill>
              </a:rPr>
              <a:t>eer</a:t>
            </a:r>
            <a:r>
              <a:rPr lang="en-GB" b="1" dirty="0" smtClean="0"/>
              <a:t>/  /</a:t>
            </a:r>
            <a:r>
              <a:rPr lang="en-GB" b="1" dirty="0" err="1" smtClean="0">
                <a:solidFill>
                  <a:srgbClr val="FF0000"/>
                </a:solidFill>
              </a:rPr>
              <a:t>i</a:t>
            </a:r>
            <a:r>
              <a:rPr lang="en-GB" b="1" dirty="0" err="1" smtClean="0"/>
              <a:t>-</a:t>
            </a:r>
            <a:r>
              <a:rPr lang="en-GB" b="1" dirty="0" err="1" smtClean="0">
                <a:solidFill>
                  <a:srgbClr val="FF0000"/>
                </a:solidFill>
              </a:rPr>
              <a:t>ee</a:t>
            </a:r>
            <a:r>
              <a:rPr lang="en-GB" b="1" dirty="0" smtClean="0"/>
              <a:t>/ (as in ‘sunn</a:t>
            </a:r>
            <a:r>
              <a:rPr lang="en-GB" b="1" dirty="0" smtClean="0">
                <a:solidFill>
                  <a:srgbClr val="F013AF"/>
                </a:solidFill>
              </a:rPr>
              <a:t>y</a:t>
            </a:r>
            <a:r>
              <a:rPr lang="en-GB" b="1" dirty="0" smtClean="0"/>
              <a:t>’)   /</a:t>
            </a:r>
            <a:r>
              <a:rPr lang="en-GB" b="1" dirty="0" err="1" smtClean="0">
                <a:solidFill>
                  <a:srgbClr val="FF0000"/>
                </a:solidFill>
              </a:rPr>
              <a:t>oi</a:t>
            </a:r>
            <a:r>
              <a:rPr lang="en-GB" b="1" dirty="0" smtClean="0"/>
              <a:t>/  /</a:t>
            </a:r>
            <a:r>
              <a:rPr lang="en-GB" b="1" dirty="0" err="1" smtClean="0">
                <a:solidFill>
                  <a:srgbClr val="FF0000"/>
                </a:solidFill>
              </a:rPr>
              <a:t>ou</a:t>
            </a:r>
            <a:r>
              <a:rPr lang="en-GB" b="1" dirty="0" smtClean="0"/>
              <a:t>/  /</a:t>
            </a:r>
            <a:r>
              <a:rPr lang="en-GB" b="1" dirty="0" err="1" smtClean="0">
                <a:solidFill>
                  <a:srgbClr val="FF0000"/>
                </a:solidFill>
              </a:rPr>
              <a:t>oor</a:t>
            </a:r>
            <a:r>
              <a:rPr lang="en-GB" b="1" dirty="0" smtClean="0"/>
              <a:t>/</a:t>
            </a:r>
          </a:p>
          <a:p>
            <a:pPr marL="0" indent="0" eaLnBrk="1" hangingPunct="1">
              <a:buFont typeface="Arial" charset="0"/>
              <a:buNone/>
            </a:pPr>
            <a:endParaRPr lang="en-GB" b="1" dirty="0" smtClean="0"/>
          </a:p>
          <a:p>
            <a:pPr marL="0" indent="0" eaLnBrk="1" hangingPunct="1">
              <a:buFont typeface="Arial" charset="0"/>
              <a:buNone/>
            </a:pPr>
            <a:r>
              <a:rPr lang="en-GB" b="1" dirty="0" smtClean="0"/>
              <a:t>/</a:t>
            </a:r>
            <a:r>
              <a:rPr lang="en-GB" b="1" dirty="0" err="1" smtClean="0">
                <a:solidFill>
                  <a:srgbClr val="FF0000"/>
                </a:solidFill>
              </a:rPr>
              <a:t>y</a:t>
            </a:r>
            <a:r>
              <a:rPr lang="en-GB" b="1" dirty="0" err="1" smtClean="0"/>
              <a:t>+</a:t>
            </a:r>
            <a:r>
              <a:rPr lang="en-GB" b="1" dirty="0" err="1" smtClean="0">
                <a:solidFill>
                  <a:srgbClr val="FF0000"/>
                </a:solidFill>
              </a:rPr>
              <a:t>oo</a:t>
            </a:r>
            <a:r>
              <a:rPr lang="en-GB" b="1" dirty="0" smtClean="0"/>
              <a:t>/ /</a:t>
            </a:r>
            <a:r>
              <a:rPr lang="en-GB" b="1" dirty="0" err="1" smtClean="0">
                <a:solidFill>
                  <a:srgbClr val="FF0000"/>
                </a:solidFill>
              </a:rPr>
              <a:t>y</a:t>
            </a:r>
            <a:r>
              <a:rPr lang="en-GB" b="1" dirty="0" err="1" smtClean="0"/>
              <a:t>+</a:t>
            </a:r>
            <a:r>
              <a:rPr lang="en-GB" b="1" dirty="0" err="1" smtClean="0">
                <a:solidFill>
                  <a:srgbClr val="FF0000"/>
                </a:solidFill>
              </a:rPr>
              <a:t>oor</a:t>
            </a:r>
            <a:r>
              <a:rPr lang="en-GB" b="1" dirty="0" smtClean="0"/>
              <a:t>/   </a:t>
            </a:r>
            <a:r>
              <a:rPr lang="en-GB" b="1" dirty="0" smtClean="0">
                <a:solidFill>
                  <a:srgbClr val="002060"/>
                </a:solidFill>
              </a:rPr>
              <a:t>combined sounds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p:cNvSpPr>
            <a:spLocks noGrp="1"/>
          </p:cNvSpPr>
          <p:nvPr>
            <p:ph type="body" idx="1"/>
          </p:nvPr>
        </p:nvSpPr>
        <p:spPr>
          <a:xfrm>
            <a:off x="457200" y="495300"/>
            <a:ext cx="8229600" cy="5630863"/>
          </a:xfrm>
        </p:spPr>
        <p:txBody>
          <a:bodyPr/>
          <a:lstStyle/>
          <a:p>
            <a:pPr marL="0" indent="0" eaLnBrk="1" hangingPunct="1">
              <a:buFont typeface="Arial" charset="0"/>
              <a:buNone/>
            </a:pPr>
            <a:r>
              <a:rPr lang="en-GB" b="1" dirty="0" smtClean="0">
                <a:solidFill>
                  <a:srgbClr val="002060"/>
                </a:solidFill>
              </a:rPr>
              <a:t>There are around </a:t>
            </a:r>
            <a:r>
              <a:rPr lang="en-GB" b="1" dirty="0" smtClean="0">
                <a:solidFill>
                  <a:srgbClr val="F013AF"/>
                </a:solidFill>
              </a:rPr>
              <a:t>24</a:t>
            </a:r>
            <a:r>
              <a:rPr lang="en-GB" b="1" dirty="0" smtClean="0"/>
              <a:t> </a:t>
            </a:r>
            <a:r>
              <a:rPr lang="en-GB" b="1" dirty="0" smtClean="0">
                <a:solidFill>
                  <a:srgbClr val="00B0F0"/>
                </a:solidFill>
              </a:rPr>
              <a:t>consonant</a:t>
            </a:r>
            <a:r>
              <a:rPr lang="en-GB" b="1" dirty="0" smtClean="0"/>
              <a:t> </a:t>
            </a:r>
            <a:r>
              <a:rPr lang="en-GB" b="1" dirty="0" smtClean="0">
                <a:solidFill>
                  <a:srgbClr val="002060"/>
                </a:solidFill>
              </a:rPr>
              <a:t>phonemes – some of which we combine to make further units of sound:</a:t>
            </a:r>
          </a:p>
          <a:p>
            <a:pPr marL="0" indent="0" eaLnBrk="1" hangingPunct="1">
              <a:buFont typeface="Arial" charset="0"/>
              <a:buNone/>
            </a:pPr>
            <a:endParaRPr lang="en-GB" b="1" dirty="0" smtClean="0"/>
          </a:p>
          <a:p>
            <a:pPr marL="0" indent="0" eaLnBrk="1" hangingPunct="1">
              <a:buFont typeface="Arial" charset="0"/>
              <a:buNone/>
            </a:pPr>
            <a:r>
              <a:rPr lang="en-GB" b="1" dirty="0" smtClean="0"/>
              <a:t>/</a:t>
            </a:r>
            <a:r>
              <a:rPr lang="en-GB" b="1" dirty="0" smtClean="0">
                <a:solidFill>
                  <a:srgbClr val="0070C0"/>
                </a:solidFill>
              </a:rPr>
              <a:t>s</a:t>
            </a:r>
            <a:r>
              <a:rPr lang="en-GB" b="1" dirty="0" smtClean="0"/>
              <a:t>/ /</a:t>
            </a:r>
            <a:r>
              <a:rPr lang="en-GB" b="1" dirty="0" smtClean="0">
                <a:solidFill>
                  <a:srgbClr val="0070C0"/>
                </a:solidFill>
              </a:rPr>
              <a:t>t</a:t>
            </a:r>
            <a:r>
              <a:rPr lang="en-GB" b="1" dirty="0" smtClean="0"/>
              <a:t>/ /</a:t>
            </a:r>
            <a:r>
              <a:rPr lang="en-GB" b="1" dirty="0" smtClean="0">
                <a:solidFill>
                  <a:srgbClr val="0070C0"/>
                </a:solidFill>
              </a:rPr>
              <a:t>p</a:t>
            </a:r>
            <a:r>
              <a:rPr lang="en-GB" b="1" dirty="0" smtClean="0"/>
              <a:t>/ /</a:t>
            </a:r>
            <a:r>
              <a:rPr lang="en-GB" b="1" dirty="0" smtClean="0">
                <a:solidFill>
                  <a:srgbClr val="0070C0"/>
                </a:solidFill>
              </a:rPr>
              <a:t>n</a:t>
            </a:r>
            <a:r>
              <a:rPr lang="en-GB" b="1" dirty="0" smtClean="0"/>
              <a:t>/ /</a:t>
            </a:r>
            <a:r>
              <a:rPr lang="en-GB" b="1" dirty="0" smtClean="0">
                <a:solidFill>
                  <a:srgbClr val="0070C0"/>
                </a:solidFill>
              </a:rPr>
              <a:t>k</a:t>
            </a:r>
            <a:r>
              <a:rPr lang="en-GB" b="1" dirty="0" smtClean="0"/>
              <a:t>/ /</a:t>
            </a:r>
            <a:r>
              <a:rPr lang="en-GB" b="1" dirty="0" smtClean="0">
                <a:solidFill>
                  <a:srgbClr val="0070C0"/>
                </a:solidFill>
              </a:rPr>
              <a:t>h</a:t>
            </a:r>
            <a:r>
              <a:rPr lang="en-GB" b="1" dirty="0" smtClean="0"/>
              <a:t>/ /</a:t>
            </a:r>
            <a:r>
              <a:rPr lang="en-GB" b="1" dirty="0" smtClean="0">
                <a:solidFill>
                  <a:srgbClr val="0070C0"/>
                </a:solidFill>
              </a:rPr>
              <a:t>r</a:t>
            </a:r>
            <a:r>
              <a:rPr lang="en-GB" b="1" dirty="0" smtClean="0"/>
              <a:t>/ /</a:t>
            </a:r>
            <a:r>
              <a:rPr lang="en-GB" b="1" dirty="0" smtClean="0">
                <a:solidFill>
                  <a:srgbClr val="0070C0"/>
                </a:solidFill>
              </a:rPr>
              <a:t>m</a:t>
            </a:r>
            <a:r>
              <a:rPr lang="en-GB" b="1" dirty="0" smtClean="0"/>
              <a:t>/ /</a:t>
            </a:r>
            <a:r>
              <a:rPr lang="en-GB" b="1" dirty="0" smtClean="0">
                <a:solidFill>
                  <a:srgbClr val="0070C0"/>
                </a:solidFill>
              </a:rPr>
              <a:t>d</a:t>
            </a:r>
            <a:r>
              <a:rPr lang="en-GB" b="1" dirty="0" smtClean="0"/>
              <a:t>/ /</a:t>
            </a:r>
            <a:r>
              <a:rPr lang="en-GB" b="1" dirty="0" smtClean="0">
                <a:solidFill>
                  <a:srgbClr val="0070C0"/>
                </a:solidFill>
              </a:rPr>
              <a:t>g</a:t>
            </a:r>
            <a:r>
              <a:rPr lang="en-GB" b="1" dirty="0" smtClean="0"/>
              <a:t>/ /</a:t>
            </a:r>
            <a:r>
              <a:rPr lang="en-GB" b="1" dirty="0" smtClean="0">
                <a:solidFill>
                  <a:srgbClr val="0070C0"/>
                </a:solidFill>
              </a:rPr>
              <a:t>l</a:t>
            </a:r>
            <a:r>
              <a:rPr lang="en-GB" b="1" dirty="0" smtClean="0"/>
              <a:t>/ /</a:t>
            </a:r>
            <a:r>
              <a:rPr lang="en-GB" b="1" dirty="0" smtClean="0">
                <a:solidFill>
                  <a:srgbClr val="0070C0"/>
                </a:solidFill>
              </a:rPr>
              <a:t>f</a:t>
            </a:r>
            <a:r>
              <a:rPr lang="en-GB" b="1" dirty="0" smtClean="0"/>
              <a:t>/ /</a:t>
            </a:r>
            <a:r>
              <a:rPr lang="en-GB" b="1" dirty="0" smtClean="0">
                <a:solidFill>
                  <a:srgbClr val="0070C0"/>
                </a:solidFill>
              </a:rPr>
              <a:t>b</a:t>
            </a:r>
            <a:r>
              <a:rPr lang="en-GB" b="1" dirty="0" smtClean="0"/>
              <a:t>/ /</a:t>
            </a:r>
            <a:r>
              <a:rPr lang="en-GB" b="1" dirty="0" smtClean="0">
                <a:solidFill>
                  <a:srgbClr val="0070C0"/>
                </a:solidFill>
              </a:rPr>
              <a:t>j</a:t>
            </a:r>
            <a:r>
              <a:rPr lang="en-GB" b="1" dirty="0" smtClean="0"/>
              <a:t>/ /</a:t>
            </a:r>
            <a:r>
              <a:rPr lang="en-GB" b="1" dirty="0" smtClean="0">
                <a:solidFill>
                  <a:srgbClr val="0070C0"/>
                </a:solidFill>
              </a:rPr>
              <a:t>y</a:t>
            </a:r>
            <a:r>
              <a:rPr lang="en-GB" b="1" dirty="0" smtClean="0"/>
              <a:t>/ /</a:t>
            </a:r>
            <a:r>
              <a:rPr lang="en-GB" b="1" dirty="0" smtClean="0">
                <a:solidFill>
                  <a:srgbClr val="0070C0"/>
                </a:solidFill>
              </a:rPr>
              <a:t>w</a:t>
            </a:r>
            <a:r>
              <a:rPr lang="en-GB" b="1" dirty="0" smtClean="0"/>
              <a:t>/ /</a:t>
            </a:r>
            <a:r>
              <a:rPr lang="en-GB" b="1" dirty="0" smtClean="0">
                <a:solidFill>
                  <a:srgbClr val="0070C0"/>
                </a:solidFill>
              </a:rPr>
              <a:t>z</a:t>
            </a:r>
            <a:r>
              <a:rPr lang="en-GB" b="1" dirty="0" smtClean="0"/>
              <a:t>/ /</a:t>
            </a:r>
            <a:r>
              <a:rPr lang="en-GB" b="1" dirty="0" err="1" smtClean="0">
                <a:solidFill>
                  <a:srgbClr val="0070C0"/>
                </a:solidFill>
              </a:rPr>
              <a:t>ng</a:t>
            </a:r>
            <a:r>
              <a:rPr lang="en-GB" b="1" dirty="0" smtClean="0"/>
              <a:t>/ /</a:t>
            </a:r>
            <a:r>
              <a:rPr lang="en-GB" b="1" dirty="0" smtClean="0">
                <a:solidFill>
                  <a:srgbClr val="0070C0"/>
                </a:solidFill>
              </a:rPr>
              <a:t>v</a:t>
            </a:r>
            <a:r>
              <a:rPr lang="en-GB" b="1" dirty="0" smtClean="0"/>
              <a:t>/ /</a:t>
            </a:r>
            <a:r>
              <a:rPr lang="en-GB" b="1" dirty="0" err="1" smtClean="0">
                <a:solidFill>
                  <a:srgbClr val="0070C0"/>
                </a:solidFill>
              </a:rPr>
              <a:t>ch</a:t>
            </a:r>
            <a:r>
              <a:rPr lang="en-GB" b="1" dirty="0" smtClean="0"/>
              <a:t>/ /</a:t>
            </a:r>
            <a:r>
              <a:rPr lang="en-GB" b="1" dirty="0" err="1" smtClean="0">
                <a:solidFill>
                  <a:srgbClr val="0070C0"/>
                </a:solidFill>
              </a:rPr>
              <a:t>sh</a:t>
            </a:r>
            <a:r>
              <a:rPr lang="en-GB" b="1" dirty="0" smtClean="0"/>
              <a:t>/   </a:t>
            </a:r>
          </a:p>
          <a:p>
            <a:pPr marL="0" indent="0" eaLnBrk="1" hangingPunct="1">
              <a:buFont typeface="Arial" charset="0"/>
              <a:buNone/>
            </a:pPr>
            <a:r>
              <a:rPr lang="en-GB" b="1" dirty="0" smtClean="0"/>
              <a:t>voiced /</a:t>
            </a:r>
            <a:r>
              <a:rPr lang="en-GB" b="1" dirty="0" err="1" smtClean="0">
                <a:solidFill>
                  <a:srgbClr val="0070C0"/>
                </a:solidFill>
              </a:rPr>
              <a:t>th</a:t>
            </a:r>
            <a:r>
              <a:rPr lang="en-GB" b="1" dirty="0" smtClean="0"/>
              <a:t>/   unvoiced /</a:t>
            </a:r>
            <a:r>
              <a:rPr lang="en-GB" b="1" dirty="0" err="1" smtClean="0">
                <a:solidFill>
                  <a:srgbClr val="0070C0"/>
                </a:solidFill>
              </a:rPr>
              <a:t>th</a:t>
            </a:r>
            <a:r>
              <a:rPr lang="en-GB" b="1" dirty="0" smtClean="0"/>
              <a:t>/     /</a:t>
            </a:r>
            <a:r>
              <a:rPr lang="en-GB" b="1" dirty="0" err="1" smtClean="0">
                <a:solidFill>
                  <a:srgbClr val="0070C0"/>
                </a:solidFill>
              </a:rPr>
              <a:t>zh</a:t>
            </a:r>
            <a:r>
              <a:rPr lang="en-GB" b="1" dirty="0" smtClean="0"/>
              <a:t>/</a:t>
            </a:r>
          </a:p>
          <a:p>
            <a:pPr marL="0" indent="0" eaLnBrk="1" hangingPunct="1">
              <a:buFont typeface="Arial" charset="0"/>
              <a:buNone/>
            </a:pPr>
            <a:endParaRPr lang="en-GB" b="1" dirty="0" smtClean="0"/>
          </a:p>
          <a:p>
            <a:pPr marL="0" indent="0" eaLnBrk="1" hangingPunct="1">
              <a:buFont typeface="Arial" charset="0"/>
              <a:buNone/>
            </a:pPr>
            <a:r>
              <a:rPr lang="en-GB" b="1" dirty="0" smtClean="0"/>
              <a:t>/</a:t>
            </a:r>
            <a:r>
              <a:rPr lang="en-GB" b="1" dirty="0" err="1" smtClean="0">
                <a:solidFill>
                  <a:srgbClr val="0070C0"/>
                </a:solidFill>
              </a:rPr>
              <a:t>k</a:t>
            </a:r>
            <a:r>
              <a:rPr lang="en-GB" b="1" dirty="0" err="1" smtClean="0"/>
              <a:t>+</a:t>
            </a:r>
            <a:r>
              <a:rPr lang="en-GB" b="1" dirty="0" err="1" smtClean="0">
                <a:solidFill>
                  <a:srgbClr val="0070C0"/>
                </a:solidFill>
              </a:rPr>
              <a:t>s</a:t>
            </a:r>
            <a:r>
              <a:rPr lang="en-GB" b="1" dirty="0" smtClean="0"/>
              <a:t>/ /</a:t>
            </a:r>
            <a:r>
              <a:rPr lang="en-GB" b="1" dirty="0" err="1" smtClean="0">
                <a:solidFill>
                  <a:srgbClr val="0070C0"/>
                </a:solidFill>
              </a:rPr>
              <a:t>g</a:t>
            </a:r>
            <a:r>
              <a:rPr lang="en-GB" b="1" dirty="0" err="1" smtClean="0"/>
              <a:t>+</a:t>
            </a:r>
            <a:r>
              <a:rPr lang="en-GB" b="1" dirty="0" err="1" smtClean="0">
                <a:solidFill>
                  <a:srgbClr val="0070C0"/>
                </a:solidFill>
              </a:rPr>
              <a:t>z</a:t>
            </a:r>
            <a:r>
              <a:rPr lang="en-GB" b="1" dirty="0" smtClean="0"/>
              <a:t>/ /</a:t>
            </a:r>
            <a:r>
              <a:rPr lang="en-GB" b="1" dirty="0" err="1" smtClean="0">
                <a:solidFill>
                  <a:srgbClr val="FF0000"/>
                </a:solidFill>
              </a:rPr>
              <a:t>u</a:t>
            </a:r>
            <a:r>
              <a:rPr lang="en-GB" b="1" dirty="0" err="1" smtClean="0"/>
              <a:t>+</a:t>
            </a:r>
            <a:r>
              <a:rPr lang="en-GB" b="1" dirty="0" err="1" smtClean="0">
                <a:solidFill>
                  <a:srgbClr val="0070C0"/>
                </a:solidFill>
              </a:rPr>
              <a:t>l</a:t>
            </a:r>
            <a:r>
              <a:rPr lang="en-GB" b="1" dirty="0" smtClean="0"/>
              <a:t>/ /</a:t>
            </a:r>
            <a:r>
              <a:rPr lang="en-GB" b="1" dirty="0" err="1" smtClean="0">
                <a:solidFill>
                  <a:srgbClr val="0070C0"/>
                </a:solidFill>
              </a:rPr>
              <a:t>ng</a:t>
            </a:r>
            <a:r>
              <a:rPr lang="en-GB" b="1" dirty="0" err="1" smtClean="0"/>
              <a:t>+</a:t>
            </a:r>
            <a:r>
              <a:rPr lang="en-GB" b="1" dirty="0" err="1" smtClean="0">
                <a:solidFill>
                  <a:srgbClr val="0070C0"/>
                </a:solidFill>
              </a:rPr>
              <a:t>k</a:t>
            </a:r>
            <a:r>
              <a:rPr lang="en-GB" b="1" dirty="0" smtClean="0"/>
              <a:t>/ </a:t>
            </a:r>
          </a:p>
          <a:p>
            <a:pPr marL="0" indent="0" eaLnBrk="1" hangingPunct="1">
              <a:buFont typeface="Arial" charset="0"/>
              <a:buNone/>
            </a:pPr>
            <a:r>
              <a:rPr lang="en-GB" b="1" dirty="0" smtClean="0"/>
              <a:t>/</a:t>
            </a:r>
            <a:r>
              <a:rPr lang="en-GB" b="1" dirty="0" err="1" smtClean="0">
                <a:solidFill>
                  <a:srgbClr val="0070C0"/>
                </a:solidFill>
              </a:rPr>
              <a:t>k</a:t>
            </a:r>
            <a:r>
              <a:rPr lang="en-GB" b="1" dirty="0" err="1" smtClean="0"/>
              <a:t>+</a:t>
            </a:r>
            <a:r>
              <a:rPr lang="en-GB" b="1" dirty="0" err="1" smtClean="0">
                <a:solidFill>
                  <a:srgbClr val="0070C0"/>
                </a:solidFill>
              </a:rPr>
              <a:t>w</a:t>
            </a:r>
            <a:r>
              <a:rPr lang="en-GB" b="1" dirty="0" smtClean="0"/>
              <a:t>/ /</a:t>
            </a:r>
            <a:r>
              <a:rPr lang="en-GB" b="1" dirty="0" err="1" smtClean="0">
                <a:solidFill>
                  <a:srgbClr val="0070C0"/>
                </a:solidFill>
              </a:rPr>
              <a:t>ch</a:t>
            </a:r>
            <a:r>
              <a:rPr lang="en-GB" b="1" dirty="0" err="1" smtClean="0"/>
              <a:t>+</a:t>
            </a:r>
            <a:r>
              <a:rPr lang="en-GB" b="1" dirty="0" err="1" smtClean="0">
                <a:solidFill>
                  <a:srgbClr val="FF0000"/>
                </a:solidFill>
              </a:rPr>
              <a:t>u</a:t>
            </a:r>
            <a:r>
              <a:rPr lang="en-GB" b="1" dirty="0" smtClean="0"/>
              <a:t>/                          </a:t>
            </a:r>
            <a:r>
              <a:rPr lang="en-GB" b="1" dirty="0" smtClean="0">
                <a:solidFill>
                  <a:srgbClr val="002060"/>
                </a:solidFill>
              </a:rPr>
              <a:t>combined sounds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6646"/>
          </a:xfrm>
        </p:spPr>
        <p:txBody>
          <a:bodyPr/>
          <a:lstStyle/>
          <a:p>
            <a:pPr algn="ctr"/>
            <a:r>
              <a:rPr lang="en-GB" b="1" dirty="0" smtClean="0">
                <a:solidFill>
                  <a:srgbClr val="FF0000"/>
                </a:solidFill>
              </a:rPr>
              <a:t>Let’s orally segment the word </a:t>
            </a:r>
            <a:r>
              <a:rPr lang="en-GB" b="1" dirty="0" smtClean="0">
                <a:solidFill>
                  <a:srgbClr val="1AB7D6"/>
                </a:solidFill>
              </a:rPr>
              <a:t>‘</a:t>
            </a:r>
            <a:r>
              <a:rPr lang="en-GB" b="1" dirty="0" smtClean="0">
                <a:solidFill>
                  <a:schemeClr val="tx1"/>
                </a:solidFill>
              </a:rPr>
              <a:t>soap</a:t>
            </a:r>
            <a:r>
              <a:rPr lang="en-GB" b="1" dirty="0" smtClean="0">
                <a:solidFill>
                  <a:srgbClr val="1AB7D6"/>
                </a:solidFill>
              </a:rPr>
              <a:t>’</a:t>
            </a:r>
            <a:endParaRPr lang="en-GB" b="1" dirty="0">
              <a:solidFill>
                <a:srgbClr val="1AB7D6"/>
              </a:solidFill>
            </a:endParaRPr>
          </a:p>
        </p:txBody>
      </p:sp>
      <p:sp>
        <p:nvSpPr>
          <p:cNvPr id="3" name="Content Placeholder 2"/>
          <p:cNvSpPr>
            <a:spLocks noGrp="1"/>
          </p:cNvSpPr>
          <p:nvPr>
            <p:ph idx="1"/>
          </p:nvPr>
        </p:nvSpPr>
        <p:spPr>
          <a:xfrm>
            <a:off x="457200" y="1211284"/>
            <a:ext cx="8229600" cy="4914880"/>
          </a:xfrm>
        </p:spPr>
        <p:txBody>
          <a:bodyPr/>
          <a:lstStyle/>
          <a:p>
            <a:pPr marL="514350" indent="-514350">
              <a:buFont typeface="+mj-lt"/>
              <a:buAutoNum type="arabicPeriod"/>
            </a:pPr>
            <a:r>
              <a:rPr lang="en-GB" b="1" dirty="0" smtClean="0">
                <a:solidFill>
                  <a:srgbClr val="002060"/>
                </a:solidFill>
              </a:rPr>
              <a:t>Listen for the difference in the individual sounds </a:t>
            </a:r>
          </a:p>
          <a:p>
            <a:pPr marL="514350" indent="-514350" algn="ctr">
              <a:buNone/>
            </a:pPr>
            <a:r>
              <a:rPr lang="en-GB" b="1" dirty="0" smtClean="0">
                <a:solidFill>
                  <a:srgbClr val="FF0000"/>
                </a:solidFill>
              </a:rPr>
              <a:t> (‘left hand, palm facing’, say ‘</a:t>
            </a:r>
            <a:r>
              <a:rPr lang="en-GB" b="1" dirty="0" smtClean="0">
                <a:solidFill>
                  <a:schemeClr val="tx1"/>
                </a:solidFill>
              </a:rPr>
              <a:t>soap</a:t>
            </a:r>
            <a:r>
              <a:rPr lang="en-GB" b="1" dirty="0" smtClean="0">
                <a:solidFill>
                  <a:srgbClr val="FF0000"/>
                </a:solidFill>
              </a:rPr>
              <a:t>’ slowly)</a:t>
            </a:r>
          </a:p>
          <a:p>
            <a:pPr marL="514350" indent="-514350">
              <a:buFont typeface="+mj-lt"/>
              <a:buAutoNum type="arabicPeriod"/>
            </a:pPr>
            <a:endParaRPr lang="en-GB" b="1" dirty="0" smtClean="0">
              <a:solidFill>
                <a:srgbClr val="002060"/>
              </a:solidFill>
            </a:endParaRPr>
          </a:p>
          <a:p>
            <a:pPr marL="514350" indent="-514350">
              <a:buNone/>
            </a:pPr>
            <a:r>
              <a:rPr lang="en-GB" b="1" dirty="0" smtClean="0">
                <a:solidFill>
                  <a:srgbClr val="002060"/>
                </a:solidFill>
              </a:rPr>
              <a:t>2.  Think about your mouth movements</a:t>
            </a:r>
          </a:p>
          <a:p>
            <a:pPr marL="514350" indent="-514350">
              <a:buFont typeface="+mj-lt"/>
              <a:buAutoNum type="arabicPeriod"/>
            </a:pPr>
            <a:endParaRPr lang="en-GB" b="1" dirty="0" smtClean="0">
              <a:solidFill>
                <a:srgbClr val="002060"/>
              </a:solidFill>
            </a:endParaRPr>
          </a:p>
          <a:p>
            <a:pPr marL="514350" indent="-514350">
              <a:buNone/>
            </a:pPr>
            <a:r>
              <a:rPr lang="en-GB" b="1" dirty="0" smtClean="0">
                <a:solidFill>
                  <a:srgbClr val="002060"/>
                </a:solidFill>
              </a:rPr>
              <a:t>3.  Compare the consonant sounds with the    vowel sounds!            /</a:t>
            </a:r>
            <a:r>
              <a:rPr lang="en-GB" b="1" dirty="0" smtClean="0">
                <a:solidFill>
                  <a:srgbClr val="1AB7D6"/>
                </a:solidFill>
              </a:rPr>
              <a:t>s</a:t>
            </a:r>
            <a:r>
              <a:rPr lang="en-GB" b="1" dirty="0" smtClean="0">
                <a:solidFill>
                  <a:srgbClr val="002060"/>
                </a:solidFill>
              </a:rPr>
              <a:t>/    /</a:t>
            </a:r>
            <a:r>
              <a:rPr lang="en-GB" b="1" dirty="0" err="1" smtClean="0">
                <a:solidFill>
                  <a:srgbClr val="F013AF"/>
                </a:solidFill>
              </a:rPr>
              <a:t>oa</a:t>
            </a:r>
            <a:r>
              <a:rPr lang="en-GB" b="1" dirty="0" smtClean="0">
                <a:solidFill>
                  <a:srgbClr val="002060"/>
                </a:solidFill>
              </a:rPr>
              <a:t>/    /</a:t>
            </a:r>
            <a:r>
              <a:rPr lang="en-GB" b="1" dirty="0" smtClean="0">
                <a:solidFill>
                  <a:srgbClr val="1AB7D6"/>
                </a:solidFill>
              </a:rPr>
              <a:t>p</a:t>
            </a:r>
            <a:r>
              <a:rPr lang="en-GB" b="1" dirty="0" smtClean="0">
                <a:solidFill>
                  <a:srgbClr val="002060"/>
                </a:solidFill>
              </a:rPr>
              <a:t>/</a:t>
            </a:r>
          </a:p>
          <a:p>
            <a:pPr>
              <a:buNone/>
            </a:pPr>
            <a:endParaRPr lang="en-GB"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62050"/>
          </a:xfrm>
        </p:spPr>
        <p:txBody>
          <a:bodyPr/>
          <a:lstStyle/>
          <a:p>
            <a:pPr algn="ctr"/>
            <a:r>
              <a:rPr lang="en-GB" sz="4400" b="1" dirty="0" smtClean="0"/>
              <a:t>Oral blending and oral segmenting</a:t>
            </a:r>
            <a:endParaRPr lang="en-GB" sz="4400" b="1" dirty="0"/>
          </a:p>
        </p:txBody>
      </p:sp>
      <p:sp>
        <p:nvSpPr>
          <p:cNvPr id="3" name="Content Placeholder 2"/>
          <p:cNvSpPr>
            <a:spLocks noGrp="1"/>
          </p:cNvSpPr>
          <p:nvPr>
            <p:ph idx="1"/>
          </p:nvPr>
        </p:nvSpPr>
        <p:spPr>
          <a:xfrm>
            <a:off x="457200" y="1162050"/>
            <a:ext cx="8229600" cy="4964113"/>
          </a:xfrm>
        </p:spPr>
        <p:txBody>
          <a:bodyPr/>
          <a:lstStyle/>
          <a:p>
            <a:pPr>
              <a:buNone/>
            </a:pPr>
            <a:r>
              <a:rPr lang="en-GB" b="1" i="1" dirty="0" smtClean="0">
                <a:solidFill>
                  <a:srgbClr val="0070C0"/>
                </a:solidFill>
              </a:rPr>
              <a:t>1. Sub</a:t>
            </a:r>
            <a:r>
              <a:rPr lang="en-GB" b="1" dirty="0" smtClean="0"/>
              <a:t>-</a:t>
            </a:r>
            <a:r>
              <a:rPr lang="en-GB" b="1" dirty="0" smtClean="0">
                <a:solidFill>
                  <a:srgbClr val="FF0000"/>
                </a:solidFill>
              </a:rPr>
              <a:t>skill</a:t>
            </a:r>
            <a:r>
              <a:rPr lang="en-GB" b="1" dirty="0" smtClean="0"/>
              <a:t> of </a:t>
            </a:r>
            <a:r>
              <a:rPr lang="en-GB" b="1" dirty="0" smtClean="0">
                <a:solidFill>
                  <a:srgbClr val="F013AF"/>
                </a:solidFill>
              </a:rPr>
              <a:t>reading</a:t>
            </a:r>
            <a:r>
              <a:rPr lang="en-GB" b="1" dirty="0" smtClean="0"/>
              <a:t> without letters:</a:t>
            </a:r>
          </a:p>
          <a:p>
            <a:pPr>
              <a:buNone/>
            </a:pPr>
            <a:endParaRPr lang="en-GB" b="1" dirty="0" smtClean="0"/>
          </a:p>
          <a:p>
            <a:pPr>
              <a:buNone/>
            </a:pPr>
            <a:r>
              <a:rPr lang="en-GB" b="1" dirty="0" smtClean="0"/>
              <a:t>Say, “</a:t>
            </a:r>
            <a:r>
              <a:rPr lang="en-GB" b="1" dirty="0" smtClean="0">
                <a:solidFill>
                  <a:schemeClr val="tx1"/>
                </a:solidFill>
              </a:rPr>
              <a:t>Pull up the /z//</a:t>
            </a:r>
            <a:r>
              <a:rPr lang="en-GB" b="1" dirty="0" err="1" smtClean="0">
                <a:solidFill>
                  <a:schemeClr val="tx1"/>
                </a:solidFill>
              </a:rPr>
              <a:t>i</a:t>
            </a:r>
            <a:r>
              <a:rPr lang="en-GB" b="1" dirty="0" smtClean="0">
                <a:solidFill>
                  <a:schemeClr val="tx1"/>
                </a:solidFill>
              </a:rPr>
              <a:t>//p/ of  your /k//</a:t>
            </a:r>
            <a:r>
              <a:rPr lang="en-GB" b="1" dirty="0" err="1" smtClean="0">
                <a:solidFill>
                  <a:schemeClr val="tx1"/>
                </a:solidFill>
              </a:rPr>
              <a:t>oa</a:t>
            </a:r>
            <a:r>
              <a:rPr lang="en-GB" b="1" dirty="0" smtClean="0">
                <a:solidFill>
                  <a:schemeClr val="tx1"/>
                </a:solidFill>
              </a:rPr>
              <a:t>//t/.</a:t>
            </a:r>
            <a:r>
              <a:rPr lang="en-GB" b="1" dirty="0" smtClean="0"/>
              <a:t>”</a:t>
            </a:r>
          </a:p>
          <a:p>
            <a:pPr>
              <a:buNone/>
            </a:pPr>
            <a:endParaRPr lang="en-GB" b="1" dirty="0" smtClean="0"/>
          </a:p>
          <a:p>
            <a:pPr>
              <a:buNone/>
            </a:pPr>
            <a:r>
              <a:rPr lang="en-GB" b="1" i="1" dirty="0" smtClean="0">
                <a:solidFill>
                  <a:srgbClr val="0070C0"/>
                </a:solidFill>
              </a:rPr>
              <a:t>2. Sub</a:t>
            </a:r>
            <a:r>
              <a:rPr lang="en-GB" b="1" dirty="0" smtClean="0"/>
              <a:t>-</a:t>
            </a:r>
            <a:r>
              <a:rPr lang="en-GB" b="1" dirty="0" smtClean="0">
                <a:solidFill>
                  <a:srgbClr val="FF0000"/>
                </a:solidFill>
              </a:rPr>
              <a:t>skill</a:t>
            </a:r>
            <a:r>
              <a:rPr lang="en-GB" b="1" dirty="0" smtClean="0"/>
              <a:t> of </a:t>
            </a:r>
            <a:r>
              <a:rPr lang="en-GB" b="1" dirty="0" smtClean="0">
                <a:solidFill>
                  <a:srgbClr val="F013AF"/>
                </a:solidFill>
              </a:rPr>
              <a:t>spelling</a:t>
            </a:r>
            <a:r>
              <a:rPr lang="en-GB" b="1" dirty="0" smtClean="0"/>
              <a:t> without letters:</a:t>
            </a:r>
          </a:p>
          <a:p>
            <a:pPr>
              <a:buNone/>
            </a:pPr>
            <a:endParaRPr lang="en-GB" b="1" dirty="0" smtClean="0"/>
          </a:p>
          <a:p>
            <a:pPr>
              <a:buNone/>
            </a:pPr>
            <a:r>
              <a:rPr lang="en-GB" b="1" dirty="0" smtClean="0"/>
              <a:t>“</a:t>
            </a:r>
            <a:r>
              <a:rPr lang="en-GB" b="1" dirty="0" smtClean="0">
                <a:solidFill>
                  <a:schemeClr val="tx1"/>
                </a:solidFill>
              </a:rPr>
              <a:t>Mat, /m/ /a/ /t/.   Spoon  /s/ /p/ /</a:t>
            </a:r>
            <a:r>
              <a:rPr lang="en-GB" b="1" dirty="0" err="1" smtClean="0">
                <a:solidFill>
                  <a:schemeClr val="tx1"/>
                </a:solidFill>
              </a:rPr>
              <a:t>oo</a:t>
            </a:r>
            <a:r>
              <a:rPr lang="en-GB" b="1" dirty="0" smtClean="0">
                <a:solidFill>
                  <a:schemeClr val="tx1"/>
                </a:solidFill>
              </a:rPr>
              <a:t>/ /n/.</a:t>
            </a:r>
            <a:r>
              <a:rPr lang="en-GB" b="1" dirty="0" smtClean="0"/>
              <a:t>”</a:t>
            </a:r>
          </a:p>
          <a:p>
            <a:pPr>
              <a:buNone/>
            </a:pPr>
            <a:r>
              <a:rPr lang="en-GB" b="1" dirty="0" smtClean="0">
                <a:solidFill>
                  <a:srgbClr val="FF0000"/>
                </a:solidFill>
              </a:rPr>
              <a:t>This helps your child’s awareness of sounds.</a:t>
            </a:r>
            <a:endParaRPr lang="en-GB" b="1" dirty="0">
              <a:solidFill>
                <a:srgbClr val="FF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181" y="1123950"/>
            <a:ext cx="2371162" cy="1200329"/>
          </a:xfrm>
          <a:prstGeom prst="rect">
            <a:avLst/>
          </a:prstGeom>
          <a:noFill/>
        </p:spPr>
        <p:txBody>
          <a:bodyPr wrap="none" rtlCol="0">
            <a:spAutoFit/>
          </a:bodyPr>
          <a:lstStyle/>
          <a:p>
            <a:r>
              <a:rPr lang="en-GB" sz="2400" b="1" dirty="0" smtClean="0"/>
              <a:t>Spellings are </a:t>
            </a:r>
          </a:p>
          <a:p>
            <a:r>
              <a:rPr lang="en-GB" sz="2400" b="1" dirty="0" smtClean="0"/>
              <a:t>shown across </a:t>
            </a:r>
          </a:p>
          <a:p>
            <a:r>
              <a:rPr lang="en-GB" sz="2400" b="1" dirty="0" smtClean="0"/>
              <a:t>the rows</a:t>
            </a:r>
            <a:endParaRPr lang="en-GB" sz="2400" b="1" dirty="0"/>
          </a:p>
        </p:txBody>
      </p:sp>
      <p:sp>
        <p:nvSpPr>
          <p:cNvPr id="6" name="TextBox 5"/>
          <p:cNvSpPr txBox="1"/>
          <p:nvPr/>
        </p:nvSpPr>
        <p:spPr>
          <a:xfrm>
            <a:off x="515181" y="3285744"/>
            <a:ext cx="2371162" cy="1200329"/>
          </a:xfrm>
          <a:prstGeom prst="rect">
            <a:avLst/>
          </a:prstGeom>
          <a:noFill/>
        </p:spPr>
        <p:txBody>
          <a:bodyPr wrap="none" rtlCol="0">
            <a:spAutoFit/>
          </a:bodyPr>
          <a:lstStyle/>
          <a:p>
            <a:r>
              <a:rPr lang="en-GB" sz="2400" b="1" dirty="0" smtClean="0"/>
              <a:t>Sounds are </a:t>
            </a:r>
          </a:p>
          <a:p>
            <a:r>
              <a:rPr lang="en-GB" sz="2400" b="1" dirty="0" smtClean="0"/>
              <a:t>shown down </a:t>
            </a:r>
          </a:p>
          <a:p>
            <a:r>
              <a:rPr lang="en-GB" sz="2400" b="1" dirty="0" smtClean="0"/>
              <a:t>the left column</a:t>
            </a:r>
            <a:endParaRPr lang="en-GB" sz="2400" b="1" dirty="0"/>
          </a:p>
        </p:txBody>
      </p:sp>
      <p:sp>
        <p:nvSpPr>
          <p:cNvPr id="7" name="Right Arrow 6"/>
          <p:cNvSpPr/>
          <p:nvPr/>
        </p:nvSpPr>
        <p:spPr>
          <a:xfrm>
            <a:off x="2079457" y="2081963"/>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ight Arrow 7"/>
          <p:cNvSpPr/>
          <p:nvPr/>
        </p:nvSpPr>
        <p:spPr>
          <a:xfrm rot="5400000">
            <a:off x="2326345" y="4732961"/>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descr="Untitled-1.jpg"/>
          <p:cNvPicPr>
            <a:picLocks noChangeAspect="1"/>
          </p:cNvPicPr>
          <p:nvPr/>
        </p:nvPicPr>
        <p:blipFill>
          <a:blip r:embed="rId3"/>
          <a:stretch>
            <a:fillRect/>
          </a:stretch>
        </p:blipFill>
        <p:spPr>
          <a:xfrm>
            <a:off x="3523974" y="409194"/>
            <a:ext cx="1105684" cy="6210300"/>
          </a:xfrm>
          <a:prstGeom prst="rect">
            <a:avLst/>
          </a:prstGeom>
          <a:ln>
            <a:solidFill>
              <a:schemeClr val="tx1"/>
            </a:solidFill>
          </a:ln>
        </p:spPr>
      </p:pic>
      <p:sp>
        <p:nvSpPr>
          <p:cNvPr id="11" name="TextBox 10"/>
          <p:cNvSpPr txBox="1"/>
          <p:nvPr/>
        </p:nvSpPr>
        <p:spPr>
          <a:xfrm>
            <a:off x="5610377" y="409194"/>
            <a:ext cx="3108768" cy="2554545"/>
          </a:xfrm>
          <a:prstGeom prst="rect">
            <a:avLst/>
          </a:prstGeom>
          <a:noFill/>
        </p:spPr>
        <p:txBody>
          <a:bodyPr wrap="square" rtlCol="0">
            <a:spAutoFit/>
          </a:bodyPr>
          <a:lstStyle/>
          <a:p>
            <a:r>
              <a:rPr lang="en-GB" sz="4000" b="1" dirty="0" smtClean="0">
                <a:solidFill>
                  <a:srgbClr val="0070C0"/>
                </a:solidFill>
                <a:latin typeface="+mn-lt"/>
              </a:rPr>
              <a:t>Phonics International </a:t>
            </a:r>
          </a:p>
          <a:p>
            <a:r>
              <a:rPr lang="en-GB" sz="4000" b="1" dirty="0" smtClean="0">
                <a:latin typeface="+mn-lt"/>
              </a:rPr>
              <a:t>Alphabetic Code Chart</a:t>
            </a:r>
            <a:endParaRPr lang="en-GB" sz="4000" b="1" dirty="0">
              <a:latin typeface="+mn-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Content Placeholder 2"/>
          <p:cNvSpPr>
            <a:spLocks noGrp="1"/>
          </p:cNvSpPr>
          <p:nvPr>
            <p:ph idx="1"/>
          </p:nvPr>
        </p:nvSpPr>
        <p:spPr>
          <a:xfrm>
            <a:off x="457200" y="1695450"/>
            <a:ext cx="8229600" cy="4430713"/>
          </a:xfrm>
        </p:spPr>
        <p:txBody>
          <a:bodyPr/>
          <a:lstStyle/>
          <a:p>
            <a:pPr marL="0" indent="0" eaLnBrk="1" hangingPunct="1">
              <a:buFont typeface="Arial" charset="0"/>
              <a:buNone/>
            </a:pPr>
            <a:r>
              <a:rPr lang="en-GB" sz="2800" dirty="0" smtClean="0"/>
              <a:t>     </a:t>
            </a:r>
          </a:p>
          <a:p>
            <a:pPr marL="0" indent="0" eaLnBrk="1" hangingPunct="1">
              <a:buFont typeface="Arial" charset="0"/>
              <a:buNone/>
            </a:pPr>
            <a:r>
              <a:rPr lang="en-GB" sz="2800" dirty="0" smtClean="0">
                <a:latin typeface="Comic Sans MS" pitchFamily="66" charset="0"/>
              </a:rPr>
              <a:t>      /</a:t>
            </a:r>
            <a:r>
              <a:rPr lang="en-GB" sz="2800" b="1" dirty="0" smtClean="0">
                <a:solidFill>
                  <a:srgbClr val="0070C0"/>
                </a:solidFill>
                <a:latin typeface="Comic Sans MS" pitchFamily="66" charset="0"/>
              </a:rPr>
              <a:t>k</a:t>
            </a:r>
            <a:r>
              <a:rPr lang="en-GB" sz="2800" dirty="0" smtClean="0">
                <a:latin typeface="Comic Sans MS" pitchFamily="66" charset="0"/>
              </a:rPr>
              <a:t>/ </a:t>
            </a:r>
          </a:p>
          <a:p>
            <a:pPr marL="0" indent="0" eaLnBrk="1" hangingPunct="1">
              <a:buFont typeface="Arial" charset="0"/>
              <a:buNone/>
            </a:pPr>
            <a:endParaRPr lang="en-GB" sz="2800" b="1" dirty="0" smtClean="0"/>
          </a:p>
          <a:p>
            <a:pPr marL="0" indent="0" eaLnBrk="1" hangingPunct="1">
              <a:buFont typeface="Arial" charset="0"/>
              <a:buNone/>
            </a:pPr>
            <a:r>
              <a:rPr lang="en-GB" sz="2800" b="1" dirty="0" smtClean="0"/>
              <a:t>					</a:t>
            </a:r>
            <a:r>
              <a:rPr lang="en-GB" sz="2800" b="1" dirty="0" smtClean="0">
                <a:latin typeface="Comic Sans MS" pitchFamily="66" charset="0"/>
              </a:rPr>
              <a:t>c </a:t>
            </a:r>
            <a:r>
              <a:rPr lang="en-GB" sz="2800" b="1" dirty="0" smtClean="0">
                <a:solidFill>
                  <a:srgbClr val="1AB7D6"/>
                </a:solidFill>
                <a:latin typeface="Comic Sans MS" pitchFamily="66" charset="0"/>
              </a:rPr>
              <a:t>a t</a:t>
            </a:r>
            <a:r>
              <a:rPr lang="en-GB" sz="2800" b="1" dirty="0" smtClean="0">
                <a:latin typeface="Comic Sans MS" pitchFamily="66" charset="0"/>
              </a:rPr>
              <a:t>	        k </a:t>
            </a:r>
            <a:r>
              <a:rPr lang="en-GB" sz="2800" b="1" dirty="0" err="1" smtClean="0">
                <a:solidFill>
                  <a:srgbClr val="1AB7D6"/>
                </a:solidFill>
                <a:latin typeface="Comic Sans MS" pitchFamily="66" charset="0"/>
              </a:rPr>
              <a:t>i</a:t>
            </a:r>
            <a:r>
              <a:rPr lang="en-GB" sz="2800" b="1" dirty="0" smtClean="0">
                <a:solidFill>
                  <a:srgbClr val="1AB7D6"/>
                </a:solidFill>
                <a:latin typeface="Comic Sans MS" pitchFamily="66" charset="0"/>
              </a:rPr>
              <a:t> t</a:t>
            </a:r>
            <a:r>
              <a:rPr lang="en-GB" sz="2800" b="1" dirty="0" smtClean="0">
                <a:latin typeface="Comic Sans MS" pitchFamily="66" charset="0"/>
              </a:rPr>
              <a:t>       </a:t>
            </a:r>
            <a:r>
              <a:rPr lang="en-GB" sz="2800" b="1" dirty="0" smtClean="0">
                <a:solidFill>
                  <a:srgbClr val="1AB7D6"/>
                </a:solidFill>
                <a:latin typeface="Comic Sans MS" pitchFamily="66" charset="0"/>
              </a:rPr>
              <a:t>d u </a:t>
            </a:r>
            <a:r>
              <a:rPr lang="en-GB" sz="2800" b="1" dirty="0" smtClean="0">
                <a:latin typeface="Comic Sans MS" pitchFamily="66" charset="0"/>
              </a:rPr>
              <a:t>ck</a:t>
            </a:r>
            <a:endParaRPr lang="en-GB" sz="2800" dirty="0" smtClean="0">
              <a:latin typeface="Comic Sans MS" pitchFamily="66" charset="0"/>
            </a:endParaRPr>
          </a:p>
          <a:p>
            <a:pPr marL="0" indent="0" eaLnBrk="1" hangingPunct="1">
              <a:buFont typeface="Arial" charset="0"/>
              <a:buNone/>
            </a:pPr>
            <a:r>
              <a:rPr lang="en-GB" sz="2800" dirty="0" smtClean="0"/>
              <a:t> </a:t>
            </a:r>
          </a:p>
        </p:txBody>
      </p:sp>
      <p:sp>
        <p:nvSpPr>
          <p:cNvPr id="9" name="TextBox 8"/>
          <p:cNvSpPr txBox="1"/>
          <p:nvPr/>
        </p:nvSpPr>
        <p:spPr>
          <a:xfrm>
            <a:off x="2682295" y="633621"/>
            <a:ext cx="4318811" cy="707886"/>
          </a:xfrm>
          <a:prstGeom prst="rect">
            <a:avLst/>
          </a:prstGeom>
          <a:noFill/>
        </p:spPr>
        <p:txBody>
          <a:bodyPr wrap="none" rtlCol="0">
            <a:spAutoFit/>
          </a:bodyPr>
          <a:lstStyle/>
          <a:p>
            <a:r>
              <a:rPr lang="en-GB" sz="4000" b="1" dirty="0" smtClean="0"/>
              <a:t>Aids  to  Memory</a:t>
            </a:r>
            <a:endParaRPr lang="en-GB" sz="4000" b="1" dirty="0"/>
          </a:p>
        </p:txBody>
      </p:sp>
      <p:pic>
        <p:nvPicPr>
          <p:cNvPr id="8" name="Picture 7" descr="kit.jpg"/>
          <p:cNvPicPr>
            <a:picLocks noChangeAspect="1"/>
          </p:cNvPicPr>
          <p:nvPr/>
        </p:nvPicPr>
        <p:blipFill>
          <a:blip r:embed="rId3"/>
          <a:stretch>
            <a:fillRect/>
          </a:stretch>
        </p:blipFill>
        <p:spPr>
          <a:xfrm>
            <a:off x="933450" y="2854369"/>
            <a:ext cx="958850" cy="1064654"/>
          </a:xfrm>
          <a:prstGeom prst="rect">
            <a:avLst/>
          </a:prstGeom>
        </p:spPr>
      </p:pic>
      <p:pic>
        <p:nvPicPr>
          <p:cNvPr id="10" name="Picture 9" descr="kit.jpg"/>
          <p:cNvPicPr>
            <a:picLocks noChangeAspect="1"/>
          </p:cNvPicPr>
          <p:nvPr/>
        </p:nvPicPr>
        <p:blipFill>
          <a:blip r:embed="rId3"/>
          <a:stretch>
            <a:fillRect/>
          </a:stretch>
        </p:blipFill>
        <p:spPr>
          <a:xfrm>
            <a:off x="4819651" y="1783009"/>
            <a:ext cx="1324240" cy="1470363"/>
          </a:xfrm>
          <a:prstGeom prst="rect">
            <a:avLst/>
          </a:prstGeom>
        </p:spPr>
      </p:pic>
      <p:pic>
        <p:nvPicPr>
          <p:cNvPr id="11" name="Picture 10" descr="duck.jpg"/>
          <p:cNvPicPr>
            <a:picLocks noChangeAspect="1"/>
          </p:cNvPicPr>
          <p:nvPr/>
        </p:nvPicPr>
        <p:blipFill>
          <a:blip r:embed="rId4"/>
          <a:stretch>
            <a:fillRect/>
          </a:stretch>
        </p:blipFill>
        <p:spPr>
          <a:xfrm>
            <a:off x="6935812" y="1897231"/>
            <a:ext cx="1255687" cy="1356142"/>
          </a:xfrm>
          <a:prstGeom prst="rect">
            <a:avLst/>
          </a:prstGeom>
        </p:spPr>
      </p:pic>
      <p:pic>
        <p:nvPicPr>
          <p:cNvPr id="12" name="Picture 11" descr="cat.jpg"/>
          <p:cNvPicPr>
            <a:picLocks noChangeAspect="1"/>
          </p:cNvPicPr>
          <p:nvPr/>
        </p:nvPicPr>
        <p:blipFill>
          <a:blip r:embed="rId5"/>
          <a:stretch>
            <a:fillRect/>
          </a:stretch>
        </p:blipFill>
        <p:spPr>
          <a:xfrm>
            <a:off x="2682295" y="2152650"/>
            <a:ext cx="1072656" cy="1026019"/>
          </a:xfrm>
          <a:prstGeom prst="rect">
            <a:avLst/>
          </a:prstGeom>
        </p:spPr>
      </p:pic>
      <p:sp>
        <p:nvSpPr>
          <p:cNvPr id="13" name="Rectangle 12"/>
          <p:cNvSpPr/>
          <p:nvPr/>
        </p:nvSpPr>
        <p:spPr>
          <a:xfrm>
            <a:off x="933450" y="4495800"/>
            <a:ext cx="7505700" cy="1384995"/>
          </a:xfrm>
          <a:prstGeom prst="rect">
            <a:avLst/>
          </a:prstGeom>
        </p:spPr>
        <p:txBody>
          <a:bodyPr wrap="square">
            <a:spAutoFit/>
          </a:bodyPr>
          <a:lstStyle/>
          <a:p>
            <a:pPr marL="0" indent="0" eaLnBrk="1" hangingPunct="1">
              <a:buFont typeface="Arial" charset="0"/>
              <a:buNone/>
            </a:pPr>
            <a:r>
              <a:rPr lang="en-GB" sz="2800" b="1" dirty="0" smtClean="0">
                <a:solidFill>
                  <a:srgbClr val="002060"/>
                </a:solidFill>
              </a:rPr>
              <a:t>Pictures and words makes the learning of the different </a:t>
            </a:r>
            <a:r>
              <a:rPr lang="en-GB" sz="2800" b="1" i="1" dirty="0" smtClean="0">
                <a:solidFill>
                  <a:srgbClr val="002060"/>
                </a:solidFill>
              </a:rPr>
              <a:t>sounds</a:t>
            </a:r>
            <a:r>
              <a:rPr lang="en-GB" sz="2800" b="1" dirty="0" smtClean="0">
                <a:solidFill>
                  <a:srgbClr val="002060"/>
                </a:solidFill>
              </a:rPr>
              <a:t> and </a:t>
            </a:r>
            <a:r>
              <a:rPr lang="en-GB" sz="2800" b="1" i="1" dirty="0" smtClean="0">
                <a:solidFill>
                  <a:srgbClr val="002060"/>
                </a:solidFill>
              </a:rPr>
              <a:t>spellings</a:t>
            </a:r>
            <a:r>
              <a:rPr lang="en-GB" sz="2800" b="1" dirty="0" smtClean="0">
                <a:solidFill>
                  <a:srgbClr val="002060"/>
                </a:solidFill>
              </a:rPr>
              <a:t> </a:t>
            </a:r>
            <a:r>
              <a:rPr lang="en-GB" sz="2800" b="1" dirty="0" smtClean="0">
                <a:solidFill>
                  <a:srgbClr val="F013AF"/>
                </a:solidFill>
              </a:rPr>
              <a:t>memorable</a:t>
            </a:r>
            <a:r>
              <a:rPr lang="en-GB" sz="2800" b="1" dirty="0" smtClean="0">
                <a:solidFill>
                  <a:srgbClr val="002060"/>
                </a:solidFill>
              </a:rPr>
              <a:t> and </a:t>
            </a:r>
            <a:r>
              <a:rPr lang="en-GB" sz="2800" b="1" dirty="0" smtClean="0">
                <a:solidFill>
                  <a:srgbClr val="F013AF"/>
                </a:solidFill>
              </a:rPr>
              <a:t>manageable</a:t>
            </a:r>
            <a:r>
              <a:rPr lang="en-GB" sz="2800" b="1" dirty="0" smtClean="0">
                <a:solidFill>
                  <a:srgbClr val="002060"/>
                </a:solidFill>
              </a:rPr>
              <a:t>. </a:t>
            </a:r>
            <a:endParaRPr lang="en-GB" sz="2800" b="1" dirty="0" smtClean="0">
              <a:solidFill>
                <a:srgbClr val="00206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1.jpg"/>
          <p:cNvPicPr>
            <a:picLocks noChangeAspect="1"/>
          </p:cNvPicPr>
          <p:nvPr/>
        </p:nvPicPr>
        <p:blipFill>
          <a:blip r:embed="rId3"/>
          <a:stretch>
            <a:fillRect/>
          </a:stretch>
        </p:blipFill>
        <p:spPr>
          <a:xfrm>
            <a:off x="7142041" y="361950"/>
            <a:ext cx="1102293" cy="6191250"/>
          </a:xfrm>
          <a:prstGeom prst="rect">
            <a:avLst/>
          </a:prstGeom>
          <a:ln>
            <a:solidFill>
              <a:schemeClr val="tx1"/>
            </a:solidFill>
          </a:ln>
        </p:spPr>
      </p:pic>
      <p:pic>
        <p:nvPicPr>
          <p:cNvPr id="5" name="Picture 4" descr="Code_Chart_Phoneme_Pics.jpg"/>
          <p:cNvPicPr>
            <a:picLocks noChangeAspect="1"/>
          </p:cNvPicPr>
          <p:nvPr/>
        </p:nvPicPr>
        <p:blipFill>
          <a:blip r:embed="rId4"/>
          <a:stretch>
            <a:fillRect/>
          </a:stretch>
        </p:blipFill>
        <p:spPr>
          <a:xfrm>
            <a:off x="627540" y="2095500"/>
            <a:ext cx="6045905" cy="3981450"/>
          </a:xfrm>
          <a:prstGeom prst="rect">
            <a:avLst/>
          </a:prstGeom>
        </p:spPr>
      </p:pic>
      <p:sp>
        <p:nvSpPr>
          <p:cNvPr id="6" name="TextBox 5"/>
          <p:cNvSpPr txBox="1"/>
          <p:nvPr/>
        </p:nvSpPr>
        <p:spPr>
          <a:xfrm>
            <a:off x="1046640" y="361950"/>
            <a:ext cx="4948471" cy="1323439"/>
          </a:xfrm>
          <a:prstGeom prst="rect">
            <a:avLst/>
          </a:prstGeom>
          <a:noFill/>
        </p:spPr>
        <p:txBody>
          <a:bodyPr wrap="none" rtlCol="0">
            <a:spAutoFit/>
          </a:bodyPr>
          <a:lstStyle/>
          <a:p>
            <a:r>
              <a:rPr lang="en-GB" sz="4000" b="1" dirty="0" smtClean="0">
                <a:latin typeface="+mn-lt"/>
              </a:rPr>
              <a:t>Phonics International </a:t>
            </a:r>
          </a:p>
          <a:p>
            <a:r>
              <a:rPr lang="en-GB" sz="4000" b="1" dirty="0" smtClean="0">
                <a:latin typeface="+mn-lt"/>
              </a:rPr>
              <a:t>Alphabetic Code Chart</a:t>
            </a:r>
            <a:endParaRPr lang="en-GB" sz="4000" b="1" dirty="0">
              <a:latin typeface="+mn-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400" b="1" dirty="0" smtClean="0">
                <a:solidFill>
                  <a:srgbClr val="0070C0"/>
                </a:solidFill>
              </a:rPr>
              <a:t>Choices of Alphabetic Code Charts</a:t>
            </a:r>
            <a:endParaRPr lang="en-GB" sz="4400" b="1" dirty="0">
              <a:solidFill>
                <a:srgbClr val="0070C0"/>
              </a:solidFill>
            </a:endParaRPr>
          </a:p>
        </p:txBody>
      </p:sp>
      <p:pic>
        <p:nvPicPr>
          <p:cNvPr id="4" name="Content Placeholder 3" descr="early_years_alphabetic_code_charts_1.cmyk.jpg"/>
          <p:cNvPicPr>
            <a:picLocks noGrp="1" noChangeAspect="1"/>
          </p:cNvPicPr>
          <p:nvPr>
            <p:ph idx="1"/>
          </p:nvPr>
        </p:nvPicPr>
        <p:blipFill>
          <a:blip r:embed="rId3"/>
          <a:stretch>
            <a:fillRect/>
          </a:stretch>
        </p:blipFill>
        <p:spPr>
          <a:xfrm>
            <a:off x="742950" y="1706591"/>
            <a:ext cx="4629150" cy="3033912"/>
          </a:xfrm>
        </p:spPr>
      </p:pic>
      <p:pic>
        <p:nvPicPr>
          <p:cNvPr id="5" name="Picture 4" descr="colour_the_code.cmyk.jpg"/>
          <p:cNvPicPr>
            <a:picLocks noChangeAspect="1"/>
          </p:cNvPicPr>
          <p:nvPr/>
        </p:nvPicPr>
        <p:blipFill>
          <a:blip r:embed="rId4"/>
          <a:stretch>
            <a:fillRect/>
          </a:stretch>
        </p:blipFill>
        <p:spPr>
          <a:xfrm>
            <a:off x="5812985" y="2514600"/>
            <a:ext cx="2873816" cy="357021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457200" y="514350"/>
            <a:ext cx="8229600" cy="5611813"/>
          </a:xfrm>
        </p:spPr>
        <p:txBody>
          <a:bodyPr/>
          <a:lstStyle/>
          <a:p>
            <a:pPr eaLnBrk="1" hangingPunct="1"/>
            <a:r>
              <a:rPr lang="en-GB" sz="3300" b="1" dirty="0" smtClean="0">
                <a:solidFill>
                  <a:schemeClr val="tx1"/>
                </a:solidFill>
              </a:rPr>
              <a:t>The English language is a rich language consisting of </a:t>
            </a:r>
            <a:r>
              <a:rPr lang="en-GB" sz="3300" b="1" dirty="0" smtClean="0">
                <a:solidFill>
                  <a:srgbClr val="F013AF"/>
                </a:solidFill>
              </a:rPr>
              <a:t>hundreds of thousands </a:t>
            </a:r>
            <a:r>
              <a:rPr lang="en-GB" sz="3300" b="1" dirty="0" smtClean="0">
                <a:solidFill>
                  <a:schemeClr val="tx1"/>
                </a:solidFill>
              </a:rPr>
              <a:t>of words</a:t>
            </a:r>
          </a:p>
          <a:p>
            <a:pPr eaLnBrk="1" hangingPunct="1"/>
            <a:endParaRPr lang="en-GB" sz="3300" b="1" dirty="0" smtClean="0">
              <a:solidFill>
                <a:schemeClr val="tx1"/>
              </a:solidFill>
            </a:endParaRPr>
          </a:p>
          <a:p>
            <a:pPr eaLnBrk="1" hangingPunct="1"/>
            <a:r>
              <a:rPr lang="en-GB" sz="3300" b="1" dirty="0" smtClean="0">
                <a:solidFill>
                  <a:schemeClr val="tx1"/>
                </a:solidFill>
              </a:rPr>
              <a:t>Problems arise with </a:t>
            </a:r>
            <a:r>
              <a:rPr lang="en-GB" sz="3300" b="1" dirty="0" smtClean="0">
                <a:solidFill>
                  <a:srgbClr val="F013AF"/>
                </a:solidFill>
              </a:rPr>
              <a:t>written</a:t>
            </a:r>
            <a:r>
              <a:rPr lang="en-GB" sz="3300" b="1" dirty="0" smtClean="0">
                <a:solidFill>
                  <a:schemeClr val="tx1"/>
                </a:solidFill>
              </a:rPr>
              <a:t> language for both reading and spelling </a:t>
            </a:r>
          </a:p>
          <a:p>
            <a:pPr eaLnBrk="1" hangingPunct="1"/>
            <a:endParaRPr lang="en-GB" sz="3300" b="1" dirty="0" smtClean="0">
              <a:solidFill>
                <a:schemeClr val="tx1"/>
              </a:solidFill>
            </a:endParaRPr>
          </a:p>
          <a:p>
            <a:pPr marL="0" indent="0" algn="ctr" eaLnBrk="1" hangingPunct="1">
              <a:buNone/>
            </a:pPr>
            <a:r>
              <a:rPr lang="en-GB" sz="3300" b="1" dirty="0" smtClean="0">
                <a:solidFill>
                  <a:srgbClr val="002060"/>
                </a:solidFill>
              </a:rPr>
              <a:t>– the influence of many languages over many      years.  e.g. Anglo-Saxon, West Germanic, </a:t>
            </a:r>
          </a:p>
          <a:p>
            <a:pPr marL="0" indent="0" algn="ctr" eaLnBrk="1" hangingPunct="1">
              <a:buNone/>
            </a:pPr>
            <a:r>
              <a:rPr lang="en-GB" sz="3300" b="1" dirty="0" smtClean="0">
                <a:solidFill>
                  <a:srgbClr val="002060"/>
                </a:solidFill>
              </a:rPr>
              <a:t>North Germanic, Latin, Norman French</a:t>
            </a:r>
          </a:p>
          <a:p>
            <a:pPr eaLnBrk="1" hangingPunct="1"/>
            <a:endParaRPr lang="en-US" dirty="0" smtClean="0"/>
          </a:p>
        </p:txBody>
      </p:sp>
      <p:pic>
        <p:nvPicPr>
          <p:cNvPr id="8195" name="Picture 3" descr="C:\Users\Debbie\AppData\Local\Microsoft\Windows\Temporary Internet Files\Content.IE5\NGDN8TEB\MC900239011[1].wmf"/>
          <p:cNvPicPr>
            <a:picLocks noChangeAspect="1" noChangeArrowheads="1"/>
          </p:cNvPicPr>
          <p:nvPr/>
        </p:nvPicPr>
        <p:blipFill>
          <a:blip r:embed="rId3"/>
          <a:srcRect/>
          <a:stretch>
            <a:fillRect/>
          </a:stretch>
        </p:blipFill>
        <p:spPr bwMode="auto">
          <a:xfrm>
            <a:off x="5761987" y="3409949"/>
            <a:ext cx="1228777" cy="1010107"/>
          </a:xfrm>
          <a:prstGeom prst="rect">
            <a:avLst/>
          </a:prstGeom>
          <a:noFill/>
        </p:spPr>
      </p:pic>
    </p:spTree>
    <p:extLst>
      <p:ext uri="{BB962C8B-B14F-4D97-AF65-F5344CB8AC3E}">
        <p14:creationId xmlns:p14="http://schemas.microsoft.com/office/powerpoint/2010/main" xmlns="" val="24080408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rgbClr val="002060"/>
                </a:solidFill>
              </a:rPr>
              <a:t>Resources  to  teach  the alphabetic  code:</a:t>
            </a:r>
            <a:br>
              <a:rPr lang="en-GB" b="1" dirty="0" smtClean="0">
                <a:solidFill>
                  <a:srgbClr val="002060"/>
                </a:solidFill>
              </a:rPr>
            </a:br>
            <a:r>
              <a:rPr lang="en-GB" b="1" dirty="0" smtClean="0">
                <a:solidFill>
                  <a:srgbClr val="0070C0"/>
                </a:solidFill>
              </a:rPr>
              <a:t>Grapheme  Tiles  and  Flash  Cards</a:t>
            </a:r>
            <a:endParaRPr lang="en-GB" b="1" dirty="0">
              <a:solidFill>
                <a:srgbClr val="0070C0"/>
              </a:solidFill>
            </a:endParaRPr>
          </a:p>
        </p:txBody>
      </p:sp>
      <p:sp>
        <p:nvSpPr>
          <p:cNvPr id="6" name="TextBox 5"/>
          <p:cNvSpPr txBox="1"/>
          <p:nvPr/>
        </p:nvSpPr>
        <p:spPr>
          <a:xfrm>
            <a:off x="4466885" y="4807190"/>
            <a:ext cx="4419800" cy="1384995"/>
          </a:xfrm>
          <a:prstGeom prst="rect">
            <a:avLst/>
          </a:prstGeom>
          <a:noFill/>
        </p:spPr>
        <p:txBody>
          <a:bodyPr wrap="none" rtlCol="0">
            <a:spAutoFit/>
          </a:bodyPr>
          <a:lstStyle/>
          <a:p>
            <a:r>
              <a:rPr lang="en-GB" sz="2800" b="1" dirty="0" smtClean="0"/>
              <a:t>‘</a:t>
            </a:r>
            <a:r>
              <a:rPr lang="en-GB" sz="2800" b="1" dirty="0" smtClean="0">
                <a:solidFill>
                  <a:srgbClr val="FF0000"/>
                </a:solidFill>
              </a:rPr>
              <a:t>See the graphemes and </a:t>
            </a:r>
          </a:p>
          <a:p>
            <a:r>
              <a:rPr lang="en-GB" sz="2800" b="1" dirty="0" smtClean="0">
                <a:solidFill>
                  <a:srgbClr val="FF0000"/>
                </a:solidFill>
              </a:rPr>
              <a:t>say the sounds</a:t>
            </a:r>
            <a:r>
              <a:rPr lang="en-GB" sz="2800" b="1" dirty="0" smtClean="0"/>
              <a:t>’ is a </a:t>
            </a:r>
          </a:p>
          <a:p>
            <a:r>
              <a:rPr lang="en-GB" sz="2800" b="1" i="1" dirty="0" smtClean="0">
                <a:solidFill>
                  <a:srgbClr val="0070C0"/>
                </a:solidFill>
              </a:rPr>
              <a:t>sub</a:t>
            </a:r>
            <a:r>
              <a:rPr lang="en-GB" sz="2800" b="1" dirty="0" smtClean="0"/>
              <a:t>-skill of reading. </a:t>
            </a:r>
            <a:endParaRPr lang="en-GB" sz="2800" b="1" dirty="0"/>
          </a:p>
        </p:txBody>
      </p:sp>
      <p:pic>
        <p:nvPicPr>
          <p:cNvPr id="9" name="Content Placeholder 8" descr="A5_alphabetic_code_frieze_posters.cmyk.jpg"/>
          <p:cNvPicPr>
            <a:picLocks noGrp="1" noChangeAspect="1"/>
          </p:cNvPicPr>
          <p:nvPr>
            <p:ph idx="1"/>
          </p:nvPr>
        </p:nvPicPr>
        <p:blipFill>
          <a:blip r:embed="rId3"/>
          <a:stretch>
            <a:fillRect/>
          </a:stretch>
        </p:blipFill>
        <p:spPr>
          <a:xfrm>
            <a:off x="6374332" y="1801773"/>
            <a:ext cx="2007667" cy="2582798"/>
          </a:xfrm>
        </p:spPr>
      </p:pic>
      <p:pic>
        <p:nvPicPr>
          <p:cNvPr id="10" name="Picture 9" descr="s_a_flash_cmyk.jpg"/>
          <p:cNvPicPr>
            <a:picLocks noChangeAspect="1"/>
          </p:cNvPicPr>
          <p:nvPr/>
        </p:nvPicPr>
        <p:blipFill>
          <a:blip r:embed="rId4"/>
          <a:stretch>
            <a:fillRect/>
          </a:stretch>
        </p:blipFill>
        <p:spPr>
          <a:xfrm>
            <a:off x="4115480" y="1801773"/>
            <a:ext cx="1995634" cy="2582798"/>
          </a:xfrm>
          <a:prstGeom prst="rect">
            <a:avLst/>
          </a:prstGeom>
          <a:ln>
            <a:solidFill>
              <a:schemeClr val="tx1"/>
            </a:solidFill>
          </a:ln>
        </p:spPr>
      </p:pic>
      <p:pic>
        <p:nvPicPr>
          <p:cNvPr id="11" name="Picture 10" descr="eysp_grapheme_cmyk.jpg"/>
          <p:cNvPicPr>
            <a:picLocks noChangeAspect="1"/>
          </p:cNvPicPr>
          <p:nvPr/>
        </p:nvPicPr>
        <p:blipFill>
          <a:blip r:embed="rId5"/>
          <a:stretch>
            <a:fillRect/>
          </a:stretch>
        </p:blipFill>
        <p:spPr>
          <a:xfrm>
            <a:off x="457200" y="1801773"/>
            <a:ext cx="3305289" cy="3935412"/>
          </a:xfrm>
          <a:prstGeom prst="rect">
            <a:avLst/>
          </a:prstGeom>
          <a:ln>
            <a:solidFill>
              <a:schemeClr val="tx1"/>
            </a:solidFill>
          </a:ln>
        </p:spPr>
      </p:pic>
    </p:spTree>
    <p:extLst>
      <p:ext uri="{BB962C8B-B14F-4D97-AF65-F5344CB8AC3E}">
        <p14:creationId xmlns="" xmlns:p14="http://schemas.microsoft.com/office/powerpoint/2010/main" val="32120889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000" b="1" dirty="0" smtClean="0">
                <a:solidFill>
                  <a:srgbClr val="0070C0"/>
                </a:solidFill>
              </a:rPr>
              <a:t>‘Say  the  Sounds’  Posters  and  Frieze</a:t>
            </a:r>
            <a:endParaRPr lang="en-GB" sz="4000" b="1" dirty="0">
              <a:solidFill>
                <a:srgbClr val="0070C0"/>
              </a:solidFill>
            </a:endParaRPr>
          </a:p>
        </p:txBody>
      </p:sp>
      <p:sp>
        <p:nvSpPr>
          <p:cNvPr id="6" name="TextBox 5"/>
          <p:cNvSpPr txBox="1"/>
          <p:nvPr/>
        </p:nvSpPr>
        <p:spPr>
          <a:xfrm>
            <a:off x="4267200" y="4076700"/>
            <a:ext cx="4338047" cy="1384995"/>
          </a:xfrm>
          <a:prstGeom prst="rect">
            <a:avLst/>
          </a:prstGeom>
          <a:noFill/>
        </p:spPr>
        <p:txBody>
          <a:bodyPr wrap="none" rtlCol="0">
            <a:spAutoFit/>
          </a:bodyPr>
          <a:lstStyle/>
          <a:p>
            <a:r>
              <a:rPr lang="en-GB" sz="2800" b="1" dirty="0" smtClean="0"/>
              <a:t>‘</a:t>
            </a:r>
            <a:r>
              <a:rPr lang="en-GB" sz="2800" b="1" dirty="0" smtClean="0">
                <a:solidFill>
                  <a:srgbClr val="FF0000"/>
                </a:solidFill>
              </a:rPr>
              <a:t>Hear the sounds and</a:t>
            </a:r>
          </a:p>
          <a:p>
            <a:r>
              <a:rPr lang="en-GB" sz="2800" b="1" dirty="0" smtClean="0">
                <a:solidFill>
                  <a:srgbClr val="FF0000"/>
                </a:solidFill>
              </a:rPr>
              <a:t>point to the graphemes</a:t>
            </a:r>
            <a:r>
              <a:rPr lang="en-GB" sz="2800" b="1" dirty="0" smtClean="0"/>
              <a:t>’</a:t>
            </a:r>
          </a:p>
          <a:p>
            <a:r>
              <a:rPr lang="en-GB" sz="2800" b="1" dirty="0" smtClean="0"/>
              <a:t>is a </a:t>
            </a:r>
            <a:r>
              <a:rPr lang="en-GB" sz="2800" b="1" i="1" dirty="0" smtClean="0">
                <a:solidFill>
                  <a:srgbClr val="0070C0"/>
                </a:solidFill>
              </a:rPr>
              <a:t>sub</a:t>
            </a:r>
            <a:r>
              <a:rPr lang="en-GB" sz="2800" b="1" dirty="0" smtClean="0"/>
              <a:t>-skill of spelling.</a:t>
            </a:r>
            <a:endParaRPr lang="en-GB" sz="2800" b="1" dirty="0"/>
          </a:p>
        </p:txBody>
      </p:sp>
      <p:pic>
        <p:nvPicPr>
          <p:cNvPr id="8" name="Content Placeholder 7" descr="say_the_sounds_posters_1.cmyk.jpg"/>
          <p:cNvPicPr>
            <a:picLocks noGrp="1" noChangeAspect="1"/>
          </p:cNvPicPr>
          <p:nvPr>
            <p:ph idx="1"/>
          </p:nvPr>
        </p:nvPicPr>
        <p:blipFill>
          <a:blip r:embed="rId3"/>
          <a:stretch>
            <a:fillRect/>
          </a:stretch>
        </p:blipFill>
        <p:spPr>
          <a:xfrm>
            <a:off x="876300" y="1610534"/>
            <a:ext cx="2713905" cy="3851161"/>
          </a:xfrm>
        </p:spPr>
      </p:pic>
      <p:pic>
        <p:nvPicPr>
          <p:cNvPr id="9" name="Picture 8" descr="feathers_cmyk.jpg"/>
          <p:cNvPicPr>
            <a:picLocks noChangeAspect="1"/>
          </p:cNvPicPr>
          <p:nvPr/>
        </p:nvPicPr>
        <p:blipFill>
          <a:blip r:embed="rId4"/>
          <a:stretch>
            <a:fillRect/>
          </a:stretch>
        </p:blipFill>
        <p:spPr>
          <a:xfrm>
            <a:off x="4541018" y="1434746"/>
            <a:ext cx="1688332" cy="2351135"/>
          </a:xfrm>
          <a:prstGeom prst="rect">
            <a:avLst/>
          </a:prstGeom>
          <a:ln>
            <a:solidFill>
              <a:schemeClr val="tx1"/>
            </a:solidFill>
          </a:ln>
        </p:spPr>
      </p:pic>
      <p:pic>
        <p:nvPicPr>
          <p:cNvPr id="10" name="Picture 9" descr="alphabetic_code_frieze_posters.cmyk.jpg"/>
          <p:cNvPicPr>
            <a:picLocks noChangeAspect="1"/>
          </p:cNvPicPr>
          <p:nvPr/>
        </p:nvPicPr>
        <p:blipFill>
          <a:blip r:embed="rId5"/>
          <a:stretch>
            <a:fillRect/>
          </a:stretch>
        </p:blipFill>
        <p:spPr>
          <a:xfrm>
            <a:off x="6496050" y="1434746"/>
            <a:ext cx="1714500" cy="2351135"/>
          </a:xfrm>
          <a:prstGeom prst="rect">
            <a:avLst/>
          </a:prstGeom>
        </p:spPr>
      </p:pic>
    </p:spTree>
    <p:extLst>
      <p:ext uri="{BB962C8B-B14F-4D97-AF65-F5344CB8AC3E}">
        <p14:creationId xmlns="" xmlns:p14="http://schemas.microsoft.com/office/powerpoint/2010/main" val="7044391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pPr algn="ctr" eaLnBrk="1" hangingPunct="1"/>
            <a:r>
              <a:rPr lang="en-GB" sz="3200" b="1" dirty="0" smtClean="0">
                <a:solidFill>
                  <a:srgbClr val="0070C0"/>
                </a:solidFill>
              </a:rPr>
              <a:t>ESSENTIAL</a:t>
            </a:r>
            <a:r>
              <a:rPr lang="en-GB" sz="3200" b="1" dirty="0" smtClean="0"/>
              <a:t>  </a:t>
            </a:r>
            <a:r>
              <a:rPr lang="en-GB" sz="3200" b="1" dirty="0" smtClean="0">
                <a:solidFill>
                  <a:srgbClr val="FF0000"/>
                </a:solidFill>
              </a:rPr>
              <a:t>MULTI-SKILLS  </a:t>
            </a:r>
            <a:r>
              <a:rPr lang="en-GB" sz="3200" b="1" dirty="0" smtClean="0">
                <a:solidFill>
                  <a:srgbClr val="0070C0"/>
                </a:solidFill>
              </a:rPr>
              <a:t>ACTIVITY  SHEETS</a:t>
            </a:r>
            <a:endParaRPr lang="en-GB" sz="3200" dirty="0" smtClean="0">
              <a:solidFill>
                <a:srgbClr val="0070C0"/>
              </a:solidFill>
            </a:endParaRPr>
          </a:p>
        </p:txBody>
      </p:sp>
      <p:sp>
        <p:nvSpPr>
          <p:cNvPr id="215042" name="Content Placeholder 2"/>
          <p:cNvSpPr>
            <a:spLocks noGrp="1"/>
          </p:cNvSpPr>
          <p:nvPr>
            <p:ph idx="1"/>
          </p:nvPr>
        </p:nvSpPr>
        <p:spPr>
          <a:xfrm>
            <a:off x="457200" y="1417638"/>
            <a:ext cx="8229600" cy="4708525"/>
          </a:xfrm>
        </p:spPr>
        <p:txBody>
          <a:bodyPr/>
          <a:lstStyle/>
          <a:p>
            <a:pPr eaLnBrk="1" hangingPunct="1"/>
            <a:endParaRPr lang="en-GB" sz="2800" dirty="0" smtClean="0"/>
          </a:p>
          <a:p>
            <a:pPr eaLnBrk="1" hangingPunct="1"/>
            <a:endParaRPr lang="en-GB" sz="2800" dirty="0" smtClean="0"/>
          </a:p>
          <a:p>
            <a:pPr eaLnBrk="1" hangingPunct="1"/>
            <a:endParaRPr lang="en-GB" dirty="0" smtClean="0">
              <a:solidFill>
                <a:srgbClr val="002060"/>
              </a:solidFill>
            </a:endParaRPr>
          </a:p>
          <a:p>
            <a:pPr eaLnBrk="1" hangingPunct="1">
              <a:buNone/>
            </a:pPr>
            <a:r>
              <a:rPr lang="en-GB" sz="2800" dirty="0" smtClean="0"/>
              <a:t> </a:t>
            </a:r>
          </a:p>
          <a:p>
            <a:pPr eaLnBrk="1" hangingPunct="1"/>
            <a:endParaRPr lang="en-GB" dirty="0" smtClean="0"/>
          </a:p>
        </p:txBody>
      </p:sp>
      <p:sp>
        <p:nvSpPr>
          <p:cNvPr id="5" name="TextBox 4"/>
          <p:cNvSpPr txBox="1"/>
          <p:nvPr/>
        </p:nvSpPr>
        <p:spPr>
          <a:xfrm>
            <a:off x="457200" y="2000250"/>
            <a:ext cx="4540025" cy="1815882"/>
          </a:xfrm>
          <a:prstGeom prst="rect">
            <a:avLst/>
          </a:prstGeom>
          <a:noFill/>
        </p:spPr>
        <p:txBody>
          <a:bodyPr wrap="none" rtlCol="0">
            <a:spAutoFit/>
          </a:bodyPr>
          <a:lstStyle/>
          <a:p>
            <a:r>
              <a:rPr lang="en-GB" sz="2800" b="1" dirty="0" smtClean="0">
                <a:solidFill>
                  <a:srgbClr val="FF0000"/>
                </a:solidFill>
              </a:rPr>
              <a:t>Individual practice of the</a:t>
            </a:r>
          </a:p>
          <a:p>
            <a:r>
              <a:rPr lang="en-GB" sz="2800" b="1" i="1" dirty="0" smtClean="0">
                <a:solidFill>
                  <a:srgbClr val="0070C0"/>
                </a:solidFill>
              </a:rPr>
              <a:t>sub</a:t>
            </a:r>
            <a:r>
              <a:rPr lang="en-GB" sz="2800" b="1" dirty="0" smtClean="0">
                <a:solidFill>
                  <a:srgbClr val="FF0000"/>
                </a:solidFill>
              </a:rPr>
              <a:t>-skills and </a:t>
            </a:r>
            <a:r>
              <a:rPr lang="en-GB" sz="2800" b="1" i="1" dirty="0" smtClean="0">
                <a:solidFill>
                  <a:srgbClr val="0070C0"/>
                </a:solidFill>
              </a:rPr>
              <a:t>core</a:t>
            </a:r>
            <a:r>
              <a:rPr lang="en-GB" sz="2800" b="1" dirty="0" smtClean="0">
                <a:solidFill>
                  <a:srgbClr val="FF0000"/>
                </a:solidFill>
              </a:rPr>
              <a:t> skills </a:t>
            </a:r>
          </a:p>
          <a:p>
            <a:r>
              <a:rPr lang="en-GB" sz="2800" b="1" dirty="0" smtClean="0">
                <a:solidFill>
                  <a:srgbClr val="FF0000"/>
                </a:solidFill>
              </a:rPr>
              <a:t>for reading, spelling </a:t>
            </a:r>
          </a:p>
          <a:p>
            <a:r>
              <a:rPr lang="en-GB" sz="2800" b="1" dirty="0" smtClean="0">
                <a:solidFill>
                  <a:srgbClr val="FF0000"/>
                </a:solidFill>
              </a:rPr>
              <a:t>and handwriting</a:t>
            </a:r>
            <a:endParaRPr lang="en-GB" sz="2800" b="1" dirty="0">
              <a:solidFill>
                <a:srgbClr val="FF0000"/>
              </a:solidFill>
            </a:endParaRPr>
          </a:p>
        </p:txBody>
      </p:sp>
      <p:pic>
        <p:nvPicPr>
          <p:cNvPr id="6" name="Picture 5" descr="alternate_style_2_early_years_starter_activity_sheets.cmyk.jpg"/>
          <p:cNvPicPr>
            <a:picLocks noChangeAspect="1"/>
          </p:cNvPicPr>
          <p:nvPr/>
        </p:nvPicPr>
        <p:blipFill>
          <a:blip r:embed="rId3"/>
          <a:stretch>
            <a:fillRect/>
          </a:stretch>
        </p:blipFill>
        <p:spPr>
          <a:xfrm>
            <a:off x="2844575" y="4059971"/>
            <a:ext cx="1437084" cy="1890899"/>
          </a:xfrm>
          <a:prstGeom prst="rect">
            <a:avLst/>
          </a:prstGeom>
          <a:ln>
            <a:solidFill>
              <a:schemeClr val="tx1"/>
            </a:solidFill>
          </a:ln>
        </p:spPr>
      </p:pic>
      <p:pic>
        <p:nvPicPr>
          <p:cNvPr id="7" name="Picture 6" descr="sounds_book_activity_sheets_cmyk.jpg"/>
          <p:cNvPicPr>
            <a:picLocks noChangeAspect="1"/>
          </p:cNvPicPr>
          <p:nvPr/>
        </p:nvPicPr>
        <p:blipFill>
          <a:blip r:embed="rId4"/>
          <a:stretch>
            <a:fillRect/>
          </a:stretch>
        </p:blipFill>
        <p:spPr>
          <a:xfrm>
            <a:off x="4997225" y="1417638"/>
            <a:ext cx="3653510" cy="5044372"/>
          </a:xfrm>
          <a:prstGeom prst="rect">
            <a:avLst/>
          </a:prstGeom>
        </p:spPr>
      </p:pic>
      <p:pic>
        <p:nvPicPr>
          <p:cNvPr id="8" name="Picture 7" descr="eysp_p_activity_cmyk.jpg"/>
          <p:cNvPicPr>
            <a:picLocks noChangeAspect="1"/>
          </p:cNvPicPr>
          <p:nvPr/>
        </p:nvPicPr>
        <p:blipFill>
          <a:blip r:embed="rId5"/>
          <a:stretch>
            <a:fillRect/>
          </a:stretch>
        </p:blipFill>
        <p:spPr>
          <a:xfrm>
            <a:off x="781050" y="4059971"/>
            <a:ext cx="1447800" cy="1890899"/>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457200" y="274638"/>
            <a:ext cx="8229600" cy="901019"/>
          </a:xfrm>
        </p:spPr>
        <p:txBody>
          <a:bodyPr/>
          <a:lstStyle/>
          <a:p>
            <a:pPr algn="ctr" eaLnBrk="1" hangingPunct="1"/>
            <a:r>
              <a:rPr lang="en-GB" b="1" dirty="0" smtClean="0">
                <a:solidFill>
                  <a:srgbClr val="FF0000"/>
                </a:solidFill>
              </a:rPr>
              <a:t>Always</a:t>
            </a:r>
            <a:r>
              <a:rPr lang="en-GB" b="1" dirty="0" smtClean="0"/>
              <a:t> </a:t>
            </a:r>
            <a:r>
              <a:rPr lang="en-GB" b="1" dirty="0" smtClean="0">
                <a:solidFill>
                  <a:srgbClr val="0070C0"/>
                </a:solidFill>
              </a:rPr>
              <a:t>– ‘fold up’ for the spelling routine!</a:t>
            </a:r>
          </a:p>
        </p:txBody>
      </p:sp>
      <p:pic>
        <p:nvPicPr>
          <p:cNvPr id="4" name="Content Placeholder 3" descr="activity_sheet_1.jpg"/>
          <p:cNvPicPr>
            <a:picLocks noGrp="1" noChangeAspect="1"/>
          </p:cNvPicPr>
          <p:nvPr>
            <p:ph idx="1"/>
          </p:nvPr>
        </p:nvPicPr>
        <p:blipFill>
          <a:blip r:embed="rId3"/>
          <a:stretch>
            <a:fillRect/>
          </a:stretch>
        </p:blipFill>
        <p:spPr>
          <a:xfrm>
            <a:off x="457200" y="1175657"/>
            <a:ext cx="2695311" cy="3582618"/>
          </a:xfrm>
          <a:ln>
            <a:solidFill>
              <a:schemeClr val="tx1"/>
            </a:solidFill>
          </a:ln>
        </p:spPr>
      </p:pic>
      <p:pic>
        <p:nvPicPr>
          <p:cNvPr id="5" name="Picture 4" descr="activity_sheet_2.jpg"/>
          <p:cNvPicPr>
            <a:picLocks noChangeAspect="1"/>
          </p:cNvPicPr>
          <p:nvPr/>
        </p:nvPicPr>
        <p:blipFill>
          <a:blip r:embed="rId4"/>
          <a:stretch>
            <a:fillRect/>
          </a:stretch>
        </p:blipFill>
        <p:spPr>
          <a:xfrm>
            <a:off x="3462497" y="1204585"/>
            <a:ext cx="2558293" cy="3553690"/>
          </a:xfrm>
          <a:prstGeom prst="rect">
            <a:avLst/>
          </a:prstGeom>
          <a:ln>
            <a:solidFill>
              <a:schemeClr val="tx1"/>
            </a:solidFill>
          </a:ln>
        </p:spPr>
      </p:pic>
      <p:pic>
        <p:nvPicPr>
          <p:cNvPr id="6" name="Picture 5" descr="activity_sheet_3.jpg"/>
          <p:cNvPicPr>
            <a:picLocks noChangeAspect="1"/>
          </p:cNvPicPr>
          <p:nvPr/>
        </p:nvPicPr>
        <p:blipFill>
          <a:blip r:embed="rId5"/>
          <a:stretch>
            <a:fillRect/>
          </a:stretch>
        </p:blipFill>
        <p:spPr>
          <a:xfrm>
            <a:off x="6236280" y="1204585"/>
            <a:ext cx="2450520" cy="3553690"/>
          </a:xfrm>
          <a:prstGeom prst="rect">
            <a:avLst/>
          </a:prstGeom>
          <a:ln>
            <a:solidFill>
              <a:schemeClr val="tx1"/>
            </a:solidFill>
          </a:ln>
        </p:spPr>
      </p:pic>
      <p:sp>
        <p:nvSpPr>
          <p:cNvPr id="7" name="TextBox 6"/>
          <p:cNvSpPr txBox="1"/>
          <p:nvPr/>
        </p:nvSpPr>
        <p:spPr>
          <a:xfrm>
            <a:off x="457200" y="4916384"/>
            <a:ext cx="7989688" cy="1077218"/>
          </a:xfrm>
          <a:prstGeom prst="rect">
            <a:avLst/>
          </a:prstGeom>
          <a:noFill/>
        </p:spPr>
        <p:txBody>
          <a:bodyPr wrap="none" rtlCol="0">
            <a:spAutoFit/>
          </a:bodyPr>
          <a:lstStyle/>
          <a:p>
            <a:r>
              <a:rPr lang="en-GB" sz="3200" b="1" dirty="0" smtClean="0">
                <a:solidFill>
                  <a:srgbClr val="FF0000"/>
                </a:solidFill>
                <a:latin typeface="+mn-lt"/>
              </a:rPr>
              <a:t>Generally </a:t>
            </a:r>
            <a:r>
              <a:rPr lang="en-GB" sz="3200" b="1" dirty="0" smtClean="0">
                <a:solidFill>
                  <a:srgbClr val="002060"/>
                </a:solidFill>
                <a:latin typeface="+mn-lt"/>
              </a:rPr>
              <a:t>- alternate the </a:t>
            </a:r>
            <a:r>
              <a:rPr lang="en-GB" sz="3200" b="1" dirty="0" smtClean="0">
                <a:solidFill>
                  <a:srgbClr val="F013AF"/>
                </a:solidFill>
                <a:latin typeface="+mn-lt"/>
              </a:rPr>
              <a:t>Activity Sheets </a:t>
            </a:r>
            <a:r>
              <a:rPr lang="en-GB" sz="3200" b="1" dirty="0" smtClean="0">
                <a:solidFill>
                  <a:srgbClr val="002060"/>
                </a:solidFill>
                <a:latin typeface="+mn-lt"/>
              </a:rPr>
              <a:t>with </a:t>
            </a:r>
          </a:p>
          <a:p>
            <a:r>
              <a:rPr lang="en-GB" sz="3200" b="1" dirty="0" smtClean="0">
                <a:solidFill>
                  <a:srgbClr val="002060"/>
                </a:solidFill>
                <a:latin typeface="+mn-lt"/>
              </a:rPr>
              <a:t>cumulative sentences or texts as appropriate</a:t>
            </a:r>
            <a:endParaRPr lang="en-GB" sz="3200" b="1" dirty="0">
              <a:solidFill>
                <a:srgbClr val="002060"/>
              </a:solidFill>
              <a:latin typeface="+mn-l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pPr eaLnBrk="1" hangingPunct="1"/>
            <a:r>
              <a:rPr lang="en-GB" b="1" dirty="0" smtClean="0">
                <a:solidFill>
                  <a:srgbClr val="0070C0"/>
                </a:solidFill>
              </a:rPr>
              <a:t>Simple, but powerful, </a:t>
            </a:r>
            <a:r>
              <a:rPr lang="en-GB" b="1" dirty="0" smtClean="0">
                <a:solidFill>
                  <a:srgbClr val="FF0000"/>
                </a:solidFill>
              </a:rPr>
              <a:t>multi-purpose </a:t>
            </a:r>
            <a:r>
              <a:rPr lang="en-GB" b="1" dirty="0" smtClean="0">
                <a:solidFill>
                  <a:srgbClr val="0070C0"/>
                </a:solidFill>
              </a:rPr>
              <a:t>CUMULATIVE  TEXTS</a:t>
            </a:r>
            <a:endParaRPr lang="en-GB" dirty="0" smtClean="0">
              <a:solidFill>
                <a:srgbClr val="0070C0"/>
              </a:solidFill>
            </a:endParaRPr>
          </a:p>
        </p:txBody>
      </p:sp>
      <p:sp>
        <p:nvSpPr>
          <p:cNvPr id="221186" name="Content Placeholder 2"/>
          <p:cNvSpPr>
            <a:spLocks noGrp="1"/>
          </p:cNvSpPr>
          <p:nvPr>
            <p:ph idx="1"/>
          </p:nvPr>
        </p:nvSpPr>
        <p:spPr/>
        <p:txBody>
          <a:bodyPr/>
          <a:lstStyle/>
          <a:p>
            <a:pPr eaLnBrk="1" hangingPunct="1">
              <a:buNone/>
            </a:pPr>
            <a:r>
              <a:rPr lang="en-GB" sz="2400" dirty="0" smtClean="0">
                <a:solidFill>
                  <a:srgbClr val="C00000"/>
                </a:solidFill>
              </a:rPr>
              <a:t>     </a:t>
            </a:r>
            <a:r>
              <a:rPr lang="en-GB" sz="2400" b="1" dirty="0" smtClean="0">
                <a:solidFill>
                  <a:srgbClr val="002060"/>
                </a:solidFill>
              </a:rPr>
              <a:t>Work at own speed:</a:t>
            </a:r>
          </a:p>
          <a:p>
            <a:pPr eaLnBrk="1" hangingPunct="1"/>
            <a:r>
              <a:rPr lang="en-GB" sz="2400" b="1" dirty="0" smtClean="0">
                <a:solidFill>
                  <a:srgbClr val="F013AF"/>
                </a:solidFill>
              </a:rPr>
              <a:t>Grapheme search</a:t>
            </a:r>
          </a:p>
          <a:p>
            <a:pPr eaLnBrk="1" hangingPunct="1"/>
            <a:r>
              <a:rPr lang="en-GB" sz="2400" b="1" dirty="0" smtClean="0">
                <a:solidFill>
                  <a:srgbClr val="F013AF"/>
                </a:solidFill>
              </a:rPr>
              <a:t>Decode </a:t>
            </a:r>
          </a:p>
          <a:p>
            <a:pPr eaLnBrk="1" hangingPunct="1"/>
            <a:r>
              <a:rPr lang="en-GB" sz="2400" b="1" dirty="0" smtClean="0">
                <a:solidFill>
                  <a:srgbClr val="F013AF"/>
                </a:solidFill>
              </a:rPr>
              <a:t>Comprehend</a:t>
            </a:r>
          </a:p>
          <a:p>
            <a:pPr eaLnBrk="1" hangingPunct="1"/>
            <a:r>
              <a:rPr lang="en-GB" sz="2400" b="1" dirty="0" smtClean="0">
                <a:solidFill>
                  <a:srgbClr val="F013AF"/>
                </a:solidFill>
              </a:rPr>
              <a:t>Self-dictation</a:t>
            </a:r>
          </a:p>
          <a:p>
            <a:pPr eaLnBrk="1" hangingPunct="1"/>
            <a:r>
              <a:rPr lang="en-GB" sz="2400" b="1" dirty="0" smtClean="0">
                <a:solidFill>
                  <a:srgbClr val="F013AF"/>
                </a:solidFill>
              </a:rPr>
              <a:t>Convert to joined writing</a:t>
            </a:r>
          </a:p>
          <a:p>
            <a:pPr eaLnBrk="1" hangingPunct="1"/>
            <a:r>
              <a:rPr lang="en-GB" sz="2400" b="1" dirty="0" smtClean="0">
                <a:solidFill>
                  <a:srgbClr val="F013AF"/>
                </a:solidFill>
              </a:rPr>
              <a:t>Write extension sentence</a:t>
            </a:r>
          </a:p>
          <a:p>
            <a:pPr eaLnBrk="1" hangingPunct="1"/>
            <a:r>
              <a:rPr lang="en-GB" sz="2400" b="1" dirty="0" smtClean="0">
                <a:solidFill>
                  <a:srgbClr val="F013AF"/>
                </a:solidFill>
              </a:rPr>
              <a:t>Illustrate</a:t>
            </a:r>
          </a:p>
          <a:p>
            <a:pPr eaLnBrk="1" hangingPunct="1"/>
            <a:r>
              <a:rPr lang="en-GB" sz="2400" b="1" dirty="0" smtClean="0">
                <a:solidFill>
                  <a:srgbClr val="F013AF"/>
                </a:solidFill>
              </a:rPr>
              <a:t>Periodic teacher dictation</a:t>
            </a:r>
          </a:p>
          <a:p>
            <a:pPr eaLnBrk="1" hangingPunct="1">
              <a:buNone/>
            </a:pPr>
            <a:endParaRPr lang="en-GB" dirty="0" smtClean="0">
              <a:solidFill>
                <a:srgbClr val="C00000"/>
              </a:solidFill>
            </a:endParaRPr>
          </a:p>
          <a:p>
            <a:pPr eaLnBrk="1" hangingPunct="1"/>
            <a:endParaRPr lang="en-GB" dirty="0" smtClean="0">
              <a:solidFill>
                <a:srgbClr val="C00000"/>
              </a:solidFill>
            </a:endParaRPr>
          </a:p>
        </p:txBody>
      </p:sp>
      <p:pic>
        <p:nvPicPr>
          <p:cNvPr id="8" name="Picture 7" descr="i_can_read_storm_cmyk.jpg"/>
          <p:cNvPicPr>
            <a:picLocks noChangeAspect="1"/>
          </p:cNvPicPr>
          <p:nvPr/>
        </p:nvPicPr>
        <p:blipFill>
          <a:blip r:embed="rId3"/>
          <a:stretch>
            <a:fillRect/>
          </a:stretch>
        </p:blipFill>
        <p:spPr>
          <a:xfrm>
            <a:off x="4603036" y="1006434"/>
            <a:ext cx="3353432" cy="4270658"/>
          </a:xfrm>
          <a:prstGeom prst="rect">
            <a:avLst/>
          </a:prstGeom>
          <a:ln>
            <a:solidFill>
              <a:schemeClr val="tx1"/>
            </a:solidFill>
          </a:ln>
        </p:spPr>
      </p:pic>
      <p:pic>
        <p:nvPicPr>
          <p:cNvPr id="9" name="Picture 8" descr="i_can_read_storylines_full_colour_illustrations.cmyk.jpg"/>
          <p:cNvPicPr>
            <a:picLocks noChangeAspect="1"/>
          </p:cNvPicPr>
          <p:nvPr/>
        </p:nvPicPr>
        <p:blipFill>
          <a:blip r:embed="rId4"/>
          <a:stretch>
            <a:fillRect/>
          </a:stretch>
        </p:blipFill>
        <p:spPr>
          <a:xfrm>
            <a:off x="6638307" y="4927265"/>
            <a:ext cx="2048494" cy="1507658"/>
          </a:xfrm>
          <a:prstGeom prst="rect">
            <a:avLst/>
          </a:prstGeom>
        </p:spPr>
      </p:pic>
      <p:sp>
        <p:nvSpPr>
          <p:cNvPr id="10" name="TextBox 9"/>
          <p:cNvSpPr txBox="1"/>
          <p:nvPr/>
        </p:nvSpPr>
        <p:spPr>
          <a:xfrm>
            <a:off x="2510284" y="5756831"/>
            <a:ext cx="3586046" cy="584775"/>
          </a:xfrm>
          <a:prstGeom prst="rect">
            <a:avLst/>
          </a:prstGeom>
          <a:noFill/>
        </p:spPr>
        <p:txBody>
          <a:bodyPr wrap="none" rtlCol="0">
            <a:spAutoFit/>
          </a:bodyPr>
          <a:lstStyle/>
          <a:p>
            <a:r>
              <a:rPr lang="en-GB" sz="3200" b="1" dirty="0" smtClean="0">
                <a:solidFill>
                  <a:srgbClr val="FF0000"/>
                </a:solidFill>
                <a:latin typeface="+mn-lt"/>
              </a:rPr>
              <a:t>Accelerate learning!</a:t>
            </a:r>
            <a:endParaRPr lang="en-GB" sz="3200" b="1" dirty="0">
              <a:solidFill>
                <a:srgbClr val="FF0000"/>
              </a:solidFill>
              <a:latin typeface="+mn-l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entil_BW.jpg"/>
          <p:cNvPicPr>
            <a:picLocks noGrp="1" noChangeAspect="1"/>
          </p:cNvPicPr>
          <p:nvPr>
            <p:ph idx="1"/>
          </p:nvPr>
        </p:nvPicPr>
        <p:blipFill>
          <a:blip r:embed="rId3"/>
          <a:stretch>
            <a:fillRect/>
          </a:stretch>
        </p:blipFill>
        <p:spPr>
          <a:xfrm>
            <a:off x="4508939" y="474644"/>
            <a:ext cx="3702847" cy="2691194"/>
          </a:xfrm>
          <a:ln>
            <a:solidFill>
              <a:schemeClr val="tx1"/>
            </a:solidFill>
          </a:ln>
        </p:spPr>
      </p:pic>
      <p:pic>
        <p:nvPicPr>
          <p:cNvPr id="6" name="Picture 5" descr="lentil_pic.jpg"/>
          <p:cNvPicPr>
            <a:picLocks noChangeAspect="1"/>
          </p:cNvPicPr>
          <p:nvPr/>
        </p:nvPicPr>
        <p:blipFill>
          <a:blip r:embed="rId4"/>
          <a:stretch>
            <a:fillRect/>
          </a:stretch>
        </p:blipFill>
        <p:spPr>
          <a:xfrm>
            <a:off x="5022394" y="2698203"/>
            <a:ext cx="3878162" cy="2844436"/>
          </a:xfrm>
          <a:prstGeom prst="rect">
            <a:avLst/>
          </a:prstGeom>
          <a:ln>
            <a:solidFill>
              <a:schemeClr val="tx1"/>
            </a:solidFill>
          </a:ln>
        </p:spPr>
      </p:pic>
      <p:pic>
        <p:nvPicPr>
          <p:cNvPr id="8" name="Picture 7" descr="lentilQs.jpg"/>
          <p:cNvPicPr>
            <a:picLocks noChangeAspect="1"/>
          </p:cNvPicPr>
          <p:nvPr/>
        </p:nvPicPr>
        <p:blipFill>
          <a:blip r:embed="rId5"/>
          <a:stretch>
            <a:fillRect/>
          </a:stretch>
        </p:blipFill>
        <p:spPr>
          <a:xfrm>
            <a:off x="457200" y="274638"/>
            <a:ext cx="2874136" cy="3971624"/>
          </a:xfrm>
          <a:prstGeom prst="rect">
            <a:avLst/>
          </a:prstGeom>
          <a:ln>
            <a:solidFill>
              <a:schemeClr val="tx1"/>
            </a:solidFill>
          </a:ln>
        </p:spPr>
      </p:pic>
      <p:pic>
        <p:nvPicPr>
          <p:cNvPr id="7" name="Picture 6" descr="lentil_soup_text.jpg"/>
          <p:cNvPicPr>
            <a:picLocks noChangeAspect="1"/>
          </p:cNvPicPr>
          <p:nvPr/>
        </p:nvPicPr>
        <p:blipFill>
          <a:blip r:embed="rId6"/>
          <a:stretch>
            <a:fillRect/>
          </a:stretch>
        </p:blipFill>
        <p:spPr>
          <a:xfrm>
            <a:off x="1129528" y="1881104"/>
            <a:ext cx="2813080" cy="3661535"/>
          </a:xfrm>
          <a:prstGeom prst="rect">
            <a:avLst/>
          </a:prstGeom>
          <a:ln>
            <a:solidFill>
              <a:schemeClr val="tx1"/>
            </a:solidFill>
          </a:ln>
        </p:spPr>
      </p:pic>
      <p:sp>
        <p:nvSpPr>
          <p:cNvPr id="10" name="TextBox 9"/>
          <p:cNvSpPr txBox="1"/>
          <p:nvPr/>
        </p:nvSpPr>
        <p:spPr>
          <a:xfrm>
            <a:off x="2244437" y="5542639"/>
            <a:ext cx="6247258" cy="830997"/>
          </a:xfrm>
          <a:prstGeom prst="rect">
            <a:avLst/>
          </a:prstGeom>
          <a:noFill/>
        </p:spPr>
        <p:txBody>
          <a:bodyPr wrap="square" rtlCol="0">
            <a:spAutoFit/>
          </a:bodyPr>
          <a:lstStyle/>
          <a:p>
            <a:r>
              <a:rPr lang="en-GB" sz="2400" b="1" dirty="0" smtClean="0">
                <a:solidFill>
                  <a:srgbClr val="FF0000"/>
                </a:solidFill>
                <a:latin typeface="+mn-lt"/>
              </a:rPr>
              <a:t>Spelling Story Themes and Pictures </a:t>
            </a:r>
          </a:p>
          <a:p>
            <a:r>
              <a:rPr lang="en-GB" sz="2400" b="1" dirty="0" smtClean="0">
                <a:solidFill>
                  <a:srgbClr val="FF0000"/>
                </a:solidFill>
                <a:latin typeface="+mn-lt"/>
              </a:rPr>
              <a:t>aid memory for recalling spelling word banks</a:t>
            </a:r>
            <a:endParaRPr lang="en-GB" sz="2400" b="1" dirty="0">
              <a:solidFill>
                <a:srgbClr val="FF0000"/>
              </a:solidFill>
              <a:latin typeface="+mn-l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800" b="1" dirty="0" smtClean="0">
                <a:solidFill>
                  <a:srgbClr val="1AB7D6"/>
                </a:solidFill>
              </a:rPr>
              <a:t>The  school’s  </a:t>
            </a:r>
            <a:r>
              <a:rPr lang="en-GB" sz="4800" b="1" dirty="0" err="1" smtClean="0">
                <a:solidFill>
                  <a:srgbClr val="1AB7D6"/>
                </a:solidFill>
              </a:rPr>
              <a:t>bookbag</a:t>
            </a:r>
            <a:r>
              <a:rPr lang="en-GB" sz="4800" b="1" dirty="0" smtClean="0">
                <a:solidFill>
                  <a:srgbClr val="1AB7D6"/>
                </a:solidFill>
              </a:rPr>
              <a:t>  routine</a:t>
            </a:r>
            <a:endParaRPr lang="en-GB" sz="4800" b="1" dirty="0">
              <a:solidFill>
                <a:srgbClr val="1AB7D6"/>
              </a:solidFill>
            </a:endParaRPr>
          </a:p>
        </p:txBody>
      </p:sp>
      <p:pic>
        <p:nvPicPr>
          <p:cNvPr id="6146" name="Picture 2" descr="C:\Users\Debbie\AppData\Local\Microsoft\Windows\Temporary Internet Files\Content.IE5\2USJE7TT\MC900290903[1].wmf"/>
          <p:cNvPicPr>
            <a:picLocks noGrp="1" noChangeAspect="1" noChangeArrowheads="1"/>
          </p:cNvPicPr>
          <p:nvPr>
            <p:ph idx="1"/>
          </p:nvPr>
        </p:nvPicPr>
        <p:blipFill>
          <a:blip r:embed="rId3"/>
          <a:srcRect/>
          <a:stretch>
            <a:fillRect/>
          </a:stretch>
        </p:blipFill>
        <p:spPr bwMode="auto">
          <a:xfrm>
            <a:off x="762000" y="2952751"/>
            <a:ext cx="2114550" cy="2063994"/>
          </a:xfrm>
          <a:prstGeom prst="rect">
            <a:avLst/>
          </a:prstGeom>
          <a:noFill/>
        </p:spPr>
      </p:pic>
      <p:sp>
        <p:nvSpPr>
          <p:cNvPr id="4" name="TextBox 3"/>
          <p:cNvSpPr txBox="1"/>
          <p:nvPr/>
        </p:nvSpPr>
        <p:spPr>
          <a:xfrm>
            <a:off x="3657600" y="1962150"/>
            <a:ext cx="5017720" cy="3970318"/>
          </a:xfrm>
          <a:prstGeom prst="rect">
            <a:avLst/>
          </a:prstGeom>
          <a:noFill/>
        </p:spPr>
        <p:txBody>
          <a:bodyPr wrap="none" rtlCol="0">
            <a:spAutoFit/>
          </a:bodyPr>
          <a:lstStyle/>
          <a:p>
            <a:r>
              <a:rPr lang="en-GB" sz="2800" b="1" dirty="0" smtClean="0">
                <a:solidFill>
                  <a:srgbClr val="FF0000"/>
                </a:solidFill>
              </a:rPr>
              <a:t>The </a:t>
            </a:r>
            <a:r>
              <a:rPr lang="en-GB" sz="2800" b="1" dirty="0" smtClean="0">
                <a:solidFill>
                  <a:srgbClr val="002060"/>
                </a:solidFill>
              </a:rPr>
              <a:t>Activity Sheets </a:t>
            </a:r>
            <a:r>
              <a:rPr lang="en-GB" sz="2800" b="1" dirty="0" smtClean="0">
                <a:solidFill>
                  <a:srgbClr val="FF0000"/>
                </a:solidFill>
              </a:rPr>
              <a:t>and</a:t>
            </a:r>
          </a:p>
          <a:p>
            <a:r>
              <a:rPr lang="en-GB" sz="2800" b="1" dirty="0" smtClean="0">
                <a:solidFill>
                  <a:srgbClr val="002060"/>
                </a:solidFill>
              </a:rPr>
              <a:t>Cumulative Texts </a:t>
            </a:r>
            <a:r>
              <a:rPr lang="en-GB" sz="2800" b="1" dirty="0" smtClean="0">
                <a:solidFill>
                  <a:srgbClr val="FF0000"/>
                </a:solidFill>
              </a:rPr>
              <a:t>and </a:t>
            </a:r>
          </a:p>
          <a:p>
            <a:r>
              <a:rPr lang="en-GB" sz="2800" b="1" dirty="0" smtClean="0">
                <a:solidFill>
                  <a:srgbClr val="002060"/>
                </a:solidFill>
              </a:rPr>
              <a:t>Say the Sounds Posters</a:t>
            </a:r>
          </a:p>
          <a:p>
            <a:r>
              <a:rPr lang="en-GB" sz="2800" b="1" dirty="0" smtClean="0">
                <a:solidFill>
                  <a:srgbClr val="FF0000"/>
                </a:solidFill>
              </a:rPr>
              <a:t>are collected in a clip folder </a:t>
            </a:r>
          </a:p>
          <a:p>
            <a:r>
              <a:rPr lang="en-GB" sz="2800" b="1" dirty="0" smtClean="0">
                <a:solidFill>
                  <a:srgbClr val="FF0000"/>
                </a:solidFill>
              </a:rPr>
              <a:t>for the </a:t>
            </a:r>
            <a:r>
              <a:rPr lang="en-GB" sz="2800" b="1" dirty="0" err="1" smtClean="0">
                <a:solidFill>
                  <a:srgbClr val="FF0000"/>
                </a:solidFill>
              </a:rPr>
              <a:t>bookbag</a:t>
            </a:r>
            <a:r>
              <a:rPr lang="en-GB" sz="2800" b="1" dirty="0" smtClean="0">
                <a:solidFill>
                  <a:srgbClr val="FF0000"/>
                </a:solidFill>
              </a:rPr>
              <a:t> routine!</a:t>
            </a:r>
          </a:p>
          <a:p>
            <a:endParaRPr lang="en-GB" sz="2800" b="1" dirty="0" smtClean="0">
              <a:solidFill>
                <a:srgbClr val="FF0000"/>
              </a:solidFill>
            </a:endParaRPr>
          </a:p>
          <a:p>
            <a:r>
              <a:rPr lang="en-GB" sz="2800" b="1" dirty="0" smtClean="0">
                <a:solidFill>
                  <a:srgbClr val="FF0000"/>
                </a:solidFill>
              </a:rPr>
              <a:t>Parents can then see some</a:t>
            </a:r>
          </a:p>
          <a:p>
            <a:r>
              <a:rPr lang="en-GB" sz="2800" b="1" dirty="0" smtClean="0">
                <a:solidFill>
                  <a:srgbClr val="FF0000"/>
                </a:solidFill>
              </a:rPr>
              <a:t>of the phonics work that</a:t>
            </a:r>
          </a:p>
          <a:p>
            <a:r>
              <a:rPr lang="en-GB" sz="2800" b="1" dirty="0" smtClean="0">
                <a:solidFill>
                  <a:srgbClr val="FF0000"/>
                </a:solidFill>
              </a:rPr>
              <a:t>takes place in school.</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Content Placeholder 2"/>
          <p:cNvSpPr>
            <a:spLocks noGrp="1"/>
          </p:cNvSpPr>
          <p:nvPr>
            <p:ph idx="1"/>
          </p:nvPr>
        </p:nvSpPr>
        <p:spPr>
          <a:xfrm>
            <a:off x="457200" y="342900"/>
            <a:ext cx="8229600" cy="5783263"/>
          </a:xfrm>
        </p:spPr>
        <p:txBody>
          <a:bodyPr/>
          <a:lstStyle/>
          <a:p>
            <a:pPr algn="ctr" eaLnBrk="1" hangingPunct="1">
              <a:buFont typeface="Arial" charset="0"/>
              <a:buNone/>
            </a:pPr>
            <a:r>
              <a:rPr lang="en-GB" sz="4400" b="1" dirty="0" smtClean="0">
                <a:solidFill>
                  <a:srgbClr val="1AB7D6"/>
                </a:solidFill>
              </a:rPr>
              <a:t>Differentiation</a:t>
            </a:r>
            <a:endParaRPr lang="en-GB" sz="2400" b="1" dirty="0" smtClean="0">
              <a:solidFill>
                <a:srgbClr val="1AB7D6"/>
              </a:solidFill>
            </a:endParaRPr>
          </a:p>
          <a:p>
            <a:pPr algn="ctr" eaLnBrk="1" hangingPunct="1">
              <a:buFont typeface="Arial" charset="0"/>
              <a:buNone/>
            </a:pPr>
            <a:endParaRPr lang="en-GB" b="1" dirty="0" smtClean="0">
              <a:solidFill>
                <a:srgbClr val="002060"/>
              </a:solidFill>
            </a:endParaRPr>
          </a:p>
          <a:p>
            <a:pPr eaLnBrk="1" hangingPunct="1"/>
            <a:r>
              <a:rPr lang="en-GB" sz="4400" b="1" dirty="0" smtClean="0">
                <a:solidFill>
                  <a:srgbClr val="002060"/>
                </a:solidFill>
              </a:rPr>
              <a:t>Learners access core resources differently – at their </a:t>
            </a:r>
            <a:r>
              <a:rPr lang="en-GB" sz="4400" b="1" dirty="0" smtClean="0">
                <a:solidFill>
                  <a:srgbClr val="FF0000"/>
                </a:solidFill>
              </a:rPr>
              <a:t>own stage of learning </a:t>
            </a:r>
            <a:r>
              <a:rPr lang="en-GB" sz="4400" b="1" dirty="0" smtClean="0">
                <a:solidFill>
                  <a:srgbClr val="002060"/>
                </a:solidFill>
              </a:rPr>
              <a:t>and </a:t>
            </a:r>
            <a:r>
              <a:rPr lang="en-GB" sz="4400" b="1" dirty="0" smtClean="0">
                <a:solidFill>
                  <a:srgbClr val="FF0000"/>
                </a:solidFill>
              </a:rPr>
              <a:t>speed</a:t>
            </a:r>
          </a:p>
          <a:p>
            <a:pPr eaLnBrk="1" hangingPunct="1"/>
            <a:endParaRPr lang="en-GB" sz="4400" b="1" dirty="0" smtClean="0">
              <a:solidFill>
                <a:srgbClr val="002060"/>
              </a:solidFill>
            </a:endParaRPr>
          </a:p>
          <a:p>
            <a:pPr eaLnBrk="1" hangingPunct="1"/>
            <a:r>
              <a:rPr lang="en-GB" sz="4400" b="1" dirty="0" smtClean="0">
                <a:solidFill>
                  <a:srgbClr val="002060"/>
                </a:solidFill>
              </a:rPr>
              <a:t>Every learner undertakes his or her </a:t>
            </a:r>
            <a:r>
              <a:rPr lang="en-GB" sz="4400" b="1" dirty="0" smtClean="0">
                <a:solidFill>
                  <a:srgbClr val="FF0000"/>
                </a:solidFill>
              </a:rPr>
              <a:t>own</a:t>
            </a:r>
            <a:r>
              <a:rPr lang="en-GB" sz="4400" b="1" dirty="0" smtClean="0">
                <a:solidFill>
                  <a:srgbClr val="002060"/>
                </a:solidFill>
              </a:rPr>
              <a:t> practice</a:t>
            </a:r>
          </a:p>
          <a:p>
            <a:pPr eaLnBrk="1" hangingPunct="1">
              <a:buNone/>
            </a:pPr>
            <a:r>
              <a:rPr lang="en-GB" sz="2800" dirty="0" smtClean="0">
                <a:solidFill>
                  <a:srgbClr val="002060"/>
                </a:solidFill>
              </a:rPr>
              <a:t> </a:t>
            </a:r>
          </a:p>
          <a:p>
            <a:pPr eaLnBrk="1" hangingPunct="1">
              <a:buNone/>
            </a:pPr>
            <a:r>
              <a:rPr lang="en-GB" sz="2800" dirty="0" smtClean="0">
                <a:solidFill>
                  <a:srgbClr val="002060"/>
                </a:solidFill>
              </a:rPr>
              <a:t>    </a:t>
            </a:r>
            <a:endParaRPr lang="en-GB" b="1" dirty="0" smtClean="0">
              <a:solidFill>
                <a:srgbClr val="F013AF"/>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Content Placeholder 2"/>
          <p:cNvSpPr>
            <a:spLocks noGrp="1"/>
          </p:cNvSpPr>
          <p:nvPr>
            <p:ph idx="1"/>
          </p:nvPr>
        </p:nvSpPr>
        <p:spPr>
          <a:xfrm>
            <a:off x="457200" y="285750"/>
            <a:ext cx="8229600" cy="5840413"/>
          </a:xfrm>
        </p:spPr>
        <p:txBody>
          <a:bodyPr/>
          <a:lstStyle/>
          <a:p>
            <a:pPr eaLnBrk="1" hangingPunct="1"/>
            <a:endParaRPr lang="en-GB" sz="2800" dirty="0" smtClean="0">
              <a:solidFill>
                <a:srgbClr val="002060"/>
              </a:solidFill>
            </a:endParaRPr>
          </a:p>
          <a:p>
            <a:pPr eaLnBrk="1" hangingPunct="1"/>
            <a:r>
              <a:rPr lang="en-GB" sz="4000" b="1" dirty="0" smtClean="0">
                <a:solidFill>
                  <a:srgbClr val="FF0000"/>
                </a:solidFill>
              </a:rPr>
              <a:t>Extension</a:t>
            </a:r>
            <a:r>
              <a:rPr lang="en-GB" sz="4000" b="1" dirty="0" smtClean="0">
                <a:solidFill>
                  <a:srgbClr val="002060"/>
                </a:solidFill>
              </a:rPr>
              <a:t> activities are </a:t>
            </a:r>
            <a:r>
              <a:rPr lang="en-GB" sz="4000" b="1" dirty="0" smtClean="0">
                <a:solidFill>
                  <a:srgbClr val="FF0000"/>
                </a:solidFill>
              </a:rPr>
              <a:t>always </a:t>
            </a:r>
            <a:r>
              <a:rPr lang="en-GB" sz="4000" b="1" dirty="0" smtClean="0">
                <a:solidFill>
                  <a:srgbClr val="002060"/>
                </a:solidFill>
              </a:rPr>
              <a:t>provided  </a:t>
            </a:r>
          </a:p>
          <a:p>
            <a:pPr eaLnBrk="1" hangingPunct="1"/>
            <a:endParaRPr lang="en-GB" sz="4000" b="1" dirty="0" smtClean="0">
              <a:solidFill>
                <a:srgbClr val="002060"/>
              </a:solidFill>
            </a:endParaRPr>
          </a:p>
          <a:p>
            <a:pPr eaLnBrk="1" hangingPunct="1"/>
            <a:r>
              <a:rPr lang="en-GB" sz="4000" b="1" dirty="0" smtClean="0">
                <a:solidFill>
                  <a:srgbClr val="002060"/>
                </a:solidFill>
              </a:rPr>
              <a:t>Different levels of </a:t>
            </a:r>
            <a:r>
              <a:rPr lang="en-GB" sz="4000" b="1" dirty="0" smtClean="0">
                <a:solidFill>
                  <a:srgbClr val="FF0000"/>
                </a:solidFill>
              </a:rPr>
              <a:t>support</a:t>
            </a:r>
          </a:p>
          <a:p>
            <a:pPr eaLnBrk="1" hangingPunct="1"/>
            <a:endParaRPr lang="en-GB" sz="4000" b="1" dirty="0" smtClean="0">
              <a:solidFill>
                <a:srgbClr val="002060"/>
              </a:solidFill>
            </a:endParaRPr>
          </a:p>
          <a:p>
            <a:pPr eaLnBrk="1" hangingPunct="1"/>
            <a:r>
              <a:rPr lang="en-GB" sz="4000" b="1" dirty="0" smtClean="0">
                <a:solidFill>
                  <a:srgbClr val="002060"/>
                </a:solidFill>
              </a:rPr>
              <a:t>Some learners may require </a:t>
            </a:r>
            <a:r>
              <a:rPr lang="en-GB" sz="4000" b="1" dirty="0" smtClean="0">
                <a:solidFill>
                  <a:srgbClr val="FF0000"/>
                </a:solidFill>
              </a:rPr>
              <a:t>additional time</a:t>
            </a:r>
          </a:p>
          <a:p>
            <a:pPr eaLnBrk="1" hangingPunct="1"/>
            <a:endParaRPr lang="en-GB" sz="2800" dirty="0" smtClean="0">
              <a:solidFill>
                <a:srgbClr val="002060"/>
              </a:solidFill>
            </a:endParaRPr>
          </a:p>
          <a:p>
            <a:pPr eaLnBrk="1" hangingPunct="1">
              <a:buNone/>
            </a:pPr>
            <a:r>
              <a:rPr lang="en-GB" sz="2800" dirty="0" smtClean="0">
                <a:solidFill>
                  <a:srgbClr val="002060"/>
                </a:solidFill>
              </a:rPr>
              <a:t> </a:t>
            </a:r>
            <a:endParaRPr lang="en-GB" sz="2800" b="1" dirty="0" smtClean="0">
              <a:solidFill>
                <a:srgbClr val="002060"/>
              </a:solidFill>
            </a:endParaRPr>
          </a:p>
        </p:txBody>
      </p:sp>
      <p:pic>
        <p:nvPicPr>
          <p:cNvPr id="11266" name="Picture 2" descr="C:\Users\Debbie\AppData\Local\Microsoft\Windows\Temporary Internet Files\Content.IE5\NGDN8TEB\MC900433842[1].png"/>
          <p:cNvPicPr>
            <a:picLocks noChangeAspect="1" noChangeArrowheads="1"/>
          </p:cNvPicPr>
          <p:nvPr/>
        </p:nvPicPr>
        <p:blipFill>
          <a:blip r:embed="rId3"/>
          <a:srcRect/>
          <a:stretch>
            <a:fillRect/>
          </a:stretch>
        </p:blipFill>
        <p:spPr bwMode="auto">
          <a:xfrm>
            <a:off x="6858228" y="4343286"/>
            <a:ext cx="1828572" cy="1828572"/>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Content Placeholder 2"/>
          <p:cNvSpPr>
            <a:spLocks noGrp="1"/>
          </p:cNvSpPr>
          <p:nvPr>
            <p:ph idx="1"/>
          </p:nvPr>
        </p:nvSpPr>
        <p:spPr>
          <a:xfrm>
            <a:off x="457200" y="457200"/>
            <a:ext cx="8229600" cy="5829320"/>
          </a:xfrm>
        </p:spPr>
        <p:txBody>
          <a:bodyPr/>
          <a:lstStyle/>
          <a:p>
            <a:pPr marL="0" indent="0" eaLnBrk="1" hangingPunct="1">
              <a:buFont typeface="Arial" charset="0"/>
              <a:buNone/>
            </a:pPr>
            <a:r>
              <a:rPr lang="en-GB" sz="4400" b="1" dirty="0" smtClean="0">
                <a:solidFill>
                  <a:srgbClr val="FF0000"/>
                </a:solidFill>
              </a:rPr>
              <a:t>How</a:t>
            </a:r>
            <a:r>
              <a:rPr lang="en-GB" sz="4400" b="1" dirty="0" smtClean="0">
                <a:solidFill>
                  <a:srgbClr val="002060"/>
                </a:solidFill>
              </a:rPr>
              <a:t> the adult </a:t>
            </a:r>
            <a:r>
              <a:rPr lang="en-GB" sz="4400" b="1" dirty="0" smtClean="0">
                <a:solidFill>
                  <a:srgbClr val="FF0000"/>
                </a:solidFill>
              </a:rPr>
              <a:t>supports</a:t>
            </a:r>
            <a:r>
              <a:rPr lang="en-GB" sz="4400" b="1" dirty="0" smtClean="0">
                <a:solidFill>
                  <a:srgbClr val="002060"/>
                </a:solidFill>
              </a:rPr>
              <a:t> the learner to read is very important...</a:t>
            </a:r>
          </a:p>
          <a:p>
            <a:pPr marL="0" indent="0" eaLnBrk="1" hangingPunct="1">
              <a:buFont typeface="Arial" charset="0"/>
              <a:buNone/>
            </a:pPr>
            <a:endParaRPr lang="en-GB" sz="4400" dirty="0" smtClean="0">
              <a:solidFill>
                <a:srgbClr val="002060"/>
              </a:solidFill>
            </a:endParaRPr>
          </a:p>
          <a:p>
            <a:pPr marL="742950" indent="-742950" eaLnBrk="1" hangingPunct="1">
              <a:buFont typeface="+mj-lt"/>
              <a:buAutoNum type="arabicPeriod"/>
            </a:pPr>
            <a:r>
              <a:rPr lang="en-GB" sz="4400" b="1" dirty="0" smtClean="0">
                <a:solidFill>
                  <a:srgbClr val="F013AF"/>
                </a:solidFill>
              </a:rPr>
              <a:t>Tell the learner the code: </a:t>
            </a:r>
          </a:p>
          <a:p>
            <a:pPr marL="0" indent="0" eaLnBrk="1" hangingPunct="1">
              <a:buNone/>
            </a:pPr>
            <a:r>
              <a:rPr lang="en-GB" sz="3600" dirty="0" smtClean="0">
                <a:solidFill>
                  <a:schemeClr val="tx1"/>
                </a:solidFill>
              </a:rPr>
              <a:t>str</a:t>
            </a:r>
            <a:r>
              <a:rPr lang="en-GB" sz="3600" b="1" u="sng" dirty="0" smtClean="0">
                <a:solidFill>
                  <a:schemeClr val="tx1"/>
                </a:solidFill>
              </a:rPr>
              <a:t>aigh</a:t>
            </a:r>
            <a:r>
              <a:rPr lang="en-GB" sz="3600" dirty="0" smtClean="0">
                <a:solidFill>
                  <a:schemeClr val="tx1"/>
                </a:solidFill>
              </a:rPr>
              <a:t>t </a:t>
            </a:r>
            <a:r>
              <a:rPr lang="en-GB" sz="2800" dirty="0" smtClean="0">
                <a:solidFill>
                  <a:schemeClr val="tx1"/>
                </a:solidFill>
              </a:rPr>
              <a:t> </a:t>
            </a:r>
            <a:r>
              <a:rPr lang="en-GB" sz="2800" dirty="0" smtClean="0"/>
              <a:t>            </a:t>
            </a:r>
            <a:r>
              <a:rPr lang="en-GB" sz="3600" b="1" dirty="0" smtClean="0"/>
              <a:t>In </a:t>
            </a:r>
            <a:r>
              <a:rPr lang="en-GB" sz="3600" b="1" i="1" dirty="0" smtClean="0">
                <a:solidFill>
                  <a:srgbClr val="F013AF"/>
                </a:solidFill>
              </a:rPr>
              <a:t>this</a:t>
            </a:r>
            <a:r>
              <a:rPr lang="en-GB" sz="3600" b="1" dirty="0" smtClean="0"/>
              <a:t> word, </a:t>
            </a:r>
            <a:r>
              <a:rPr lang="en-GB" sz="3600" b="1" i="1" dirty="0" smtClean="0">
                <a:solidFill>
                  <a:srgbClr val="F013AF"/>
                </a:solidFill>
              </a:rPr>
              <a:t>these</a:t>
            </a:r>
            <a:r>
              <a:rPr lang="en-GB" sz="3600" b="1" dirty="0" smtClean="0"/>
              <a:t> letters </a:t>
            </a:r>
          </a:p>
          <a:p>
            <a:pPr marL="0" indent="0" eaLnBrk="1" hangingPunct="1">
              <a:buNone/>
            </a:pPr>
            <a:r>
              <a:rPr lang="en-GB" sz="3600" b="1" dirty="0" smtClean="0">
                <a:solidFill>
                  <a:srgbClr val="FF0000"/>
                </a:solidFill>
              </a:rPr>
              <a:t>                                   </a:t>
            </a:r>
            <a:r>
              <a:rPr lang="en-GB" sz="3600" b="1" u="sng" dirty="0" smtClean="0">
                <a:solidFill>
                  <a:srgbClr val="FF0000"/>
                </a:solidFill>
              </a:rPr>
              <a:t>are code for</a:t>
            </a:r>
            <a:r>
              <a:rPr lang="en-GB" sz="3600" b="1" dirty="0" smtClean="0">
                <a:solidFill>
                  <a:srgbClr val="FF0000"/>
                </a:solidFill>
              </a:rPr>
              <a:t>       </a:t>
            </a:r>
            <a:r>
              <a:rPr lang="en-GB" sz="3600" b="1" dirty="0" smtClean="0"/>
              <a:t>/</a:t>
            </a:r>
            <a:r>
              <a:rPr lang="en-GB" sz="3600" b="1" dirty="0" err="1" smtClean="0">
                <a:solidFill>
                  <a:srgbClr val="FF0000"/>
                </a:solidFill>
              </a:rPr>
              <a:t>ai</a:t>
            </a:r>
            <a:r>
              <a:rPr lang="en-GB" sz="3600" b="1" dirty="0" smtClean="0"/>
              <a:t>/. </a:t>
            </a:r>
          </a:p>
          <a:p>
            <a:pPr marL="0" indent="0" eaLnBrk="1" hangingPunct="1">
              <a:buFont typeface="Arial" charset="0"/>
              <a:buNone/>
            </a:pPr>
            <a:endParaRPr lang="en-GB" dirty="0" smtClean="0"/>
          </a:p>
          <a:p>
            <a:pPr marL="0" indent="0" eaLnBrk="1" hangingPunct="1">
              <a:buFont typeface="Arial" charset="0"/>
              <a:buNone/>
            </a:pPr>
            <a:endParaRPr lang="en-GB" dirty="0" smtClean="0"/>
          </a:p>
          <a:p>
            <a:pPr marL="0" indent="0" eaLnBrk="1" hangingPunct="1">
              <a:buFont typeface="Arial" charset="0"/>
              <a:buNone/>
            </a:pPr>
            <a:endParaRPr lang="en-GB" sz="2800" dirty="0" smtClean="0"/>
          </a:p>
        </p:txBody>
      </p:sp>
      <p:pic>
        <p:nvPicPr>
          <p:cNvPr id="3" name="Picture 2" descr="pointing_finger.jpg"/>
          <p:cNvPicPr>
            <a:picLocks noChangeAspect="1"/>
          </p:cNvPicPr>
          <p:nvPr/>
        </p:nvPicPr>
        <p:blipFill>
          <a:blip r:embed="rId3" cstate="print"/>
          <a:stretch>
            <a:fillRect/>
          </a:stretch>
        </p:blipFill>
        <p:spPr>
          <a:xfrm>
            <a:off x="1443014" y="4269465"/>
            <a:ext cx="1272915" cy="152175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Content Placeholder 2"/>
          <p:cNvSpPr>
            <a:spLocks noGrp="1"/>
          </p:cNvSpPr>
          <p:nvPr>
            <p:ph idx="1"/>
          </p:nvPr>
        </p:nvSpPr>
        <p:spPr>
          <a:xfrm>
            <a:off x="457200" y="393700"/>
            <a:ext cx="8229600" cy="5732463"/>
          </a:xfrm>
        </p:spPr>
        <p:txBody>
          <a:bodyPr/>
          <a:lstStyle/>
          <a:p>
            <a:pPr marL="0" indent="0" algn="ctr" eaLnBrk="1" hangingPunct="1">
              <a:buFont typeface="Arial" charset="0"/>
              <a:buNone/>
            </a:pPr>
            <a:r>
              <a:rPr lang="en-GB" sz="4800" b="1" dirty="0" smtClean="0">
                <a:solidFill>
                  <a:schemeClr val="tx1"/>
                </a:solidFill>
              </a:rPr>
              <a:t>Teaching of early reading</a:t>
            </a:r>
          </a:p>
          <a:p>
            <a:pPr marL="0" indent="0" eaLnBrk="1" hangingPunct="1">
              <a:buFont typeface="Arial" charset="0"/>
              <a:buNone/>
            </a:pPr>
            <a:endParaRPr lang="en-GB" sz="3600" b="1" dirty="0" smtClean="0">
              <a:solidFill>
                <a:schemeClr val="tx1"/>
              </a:solidFill>
            </a:endParaRPr>
          </a:p>
          <a:p>
            <a:pPr marL="0" indent="0" eaLnBrk="1" hangingPunct="1">
              <a:buFont typeface="Arial" charset="0"/>
              <a:buNone/>
            </a:pPr>
            <a:r>
              <a:rPr lang="en-GB" sz="3600" b="1" dirty="0" smtClean="0">
                <a:solidFill>
                  <a:srgbClr val="002060"/>
                </a:solidFill>
              </a:rPr>
              <a:t>Sir Jim Rose and his team of inspectors conducted an independent national review in </a:t>
            </a:r>
            <a:r>
              <a:rPr lang="en-GB" sz="3600" b="1" dirty="0" smtClean="0">
                <a:solidFill>
                  <a:srgbClr val="FF0000"/>
                </a:solidFill>
              </a:rPr>
              <a:t>2005-6</a:t>
            </a:r>
            <a:r>
              <a:rPr lang="en-GB" sz="3600" b="1" dirty="0" smtClean="0">
                <a:solidFill>
                  <a:srgbClr val="002060"/>
                </a:solidFill>
              </a:rPr>
              <a:t> informed by research and leading-edge practice:</a:t>
            </a:r>
          </a:p>
          <a:p>
            <a:pPr marL="0" indent="0" eaLnBrk="1" hangingPunct="1">
              <a:buFont typeface="Arial" charset="0"/>
              <a:buNone/>
            </a:pPr>
            <a:endParaRPr lang="en-GB" sz="2800" dirty="0" smtClean="0"/>
          </a:p>
        </p:txBody>
      </p:sp>
      <p:pic>
        <p:nvPicPr>
          <p:cNvPr id="159746" name="Picture 3" descr="Rose Final Report.jpg"/>
          <p:cNvPicPr>
            <a:picLocks noChangeAspect="1" noChangeArrowheads="1"/>
          </p:cNvPicPr>
          <p:nvPr/>
        </p:nvPicPr>
        <p:blipFill>
          <a:blip r:embed="rId3"/>
          <a:srcRect/>
          <a:stretch>
            <a:fillRect/>
          </a:stretch>
        </p:blipFill>
        <p:spPr bwMode="auto">
          <a:xfrm>
            <a:off x="6286500" y="3614019"/>
            <a:ext cx="1885950" cy="2798507"/>
          </a:xfrm>
          <a:prstGeom prst="rect">
            <a:avLst/>
          </a:prstGeom>
          <a:noFill/>
          <a:ln w="9525">
            <a:solidFill>
              <a:schemeClr val="accent1">
                <a:alpha val="67058"/>
              </a:schemeClr>
            </a:solid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00100"/>
            <a:ext cx="8229600" cy="5326063"/>
          </a:xfrm>
        </p:spPr>
        <p:txBody>
          <a:bodyPr/>
          <a:lstStyle/>
          <a:p>
            <a:pPr marL="742950" indent="-742950">
              <a:buNone/>
            </a:pPr>
            <a:r>
              <a:rPr lang="en-GB" sz="4000" b="1" dirty="0" smtClean="0">
                <a:solidFill>
                  <a:srgbClr val="F013AF"/>
                </a:solidFill>
              </a:rPr>
              <a:t>2.   Alternatively, </a:t>
            </a:r>
            <a:r>
              <a:rPr lang="en-GB" sz="4000" b="1" dirty="0" smtClean="0">
                <a:solidFill>
                  <a:srgbClr val="002060"/>
                </a:solidFill>
              </a:rPr>
              <a:t>model </a:t>
            </a:r>
            <a:r>
              <a:rPr lang="en-GB" sz="4000" b="1" dirty="0" smtClean="0">
                <a:solidFill>
                  <a:srgbClr val="F013AF"/>
                </a:solidFill>
              </a:rPr>
              <a:t>the sounding out and blending of the word to the learner.</a:t>
            </a:r>
          </a:p>
          <a:p>
            <a:pPr marL="742950" indent="-742950">
              <a:buFont typeface="+mj-lt"/>
              <a:buAutoNum type="arabicPeriod"/>
            </a:pPr>
            <a:endParaRPr lang="en-GB" sz="4000" b="1" dirty="0" smtClean="0">
              <a:solidFill>
                <a:srgbClr val="F013AF"/>
              </a:solidFill>
            </a:endParaRPr>
          </a:p>
          <a:p>
            <a:pPr marL="742950" indent="-742950">
              <a:buNone/>
            </a:pPr>
            <a:r>
              <a:rPr lang="en-GB" sz="4000" b="1" dirty="0" smtClean="0">
                <a:solidFill>
                  <a:srgbClr val="F013AF"/>
                </a:solidFill>
              </a:rPr>
              <a:t>3.   Or simply </a:t>
            </a:r>
            <a:r>
              <a:rPr lang="en-GB" sz="4000" b="1" dirty="0" smtClean="0">
                <a:solidFill>
                  <a:srgbClr val="002060"/>
                </a:solidFill>
              </a:rPr>
              <a:t>tell the learner </a:t>
            </a:r>
            <a:r>
              <a:rPr lang="en-GB" sz="4000" b="1" dirty="0" smtClean="0">
                <a:solidFill>
                  <a:srgbClr val="F013AF"/>
                </a:solidFill>
              </a:rPr>
              <a:t>the words which are proving too difficult.</a:t>
            </a:r>
          </a:p>
          <a:p>
            <a:endParaRPr lang="en-GB" b="1" dirty="0" smtClean="0">
              <a:solidFill>
                <a:srgbClr val="F013AF"/>
              </a:solidFill>
            </a:endParaRPr>
          </a:p>
          <a:p>
            <a:endParaRPr lang="en-GB"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Content Placeholder 2"/>
          <p:cNvSpPr>
            <a:spLocks noGrp="1"/>
          </p:cNvSpPr>
          <p:nvPr>
            <p:ph idx="1"/>
          </p:nvPr>
        </p:nvSpPr>
        <p:spPr>
          <a:xfrm>
            <a:off x="457200" y="361950"/>
            <a:ext cx="8229600" cy="5996008"/>
          </a:xfrm>
        </p:spPr>
        <p:txBody>
          <a:bodyPr/>
          <a:lstStyle/>
          <a:p>
            <a:pPr marL="0" indent="0" algn="ctr" eaLnBrk="1" hangingPunct="1">
              <a:buFont typeface="Arial" charset="0"/>
              <a:buNone/>
            </a:pPr>
            <a:r>
              <a:rPr lang="en-GB" sz="4400" b="1" dirty="0" smtClean="0">
                <a:solidFill>
                  <a:srgbClr val="002060"/>
                </a:solidFill>
              </a:rPr>
              <a:t>‘</a:t>
            </a:r>
            <a:r>
              <a:rPr lang="en-GB" sz="4400" b="1" dirty="0" smtClean="0">
                <a:solidFill>
                  <a:srgbClr val="FF0000"/>
                </a:solidFill>
              </a:rPr>
              <a:t>Tricky Words</a:t>
            </a:r>
            <a:r>
              <a:rPr lang="en-GB" sz="4400" b="1" dirty="0" smtClean="0">
                <a:solidFill>
                  <a:srgbClr val="002060"/>
                </a:solidFill>
              </a:rPr>
              <a:t>’</a:t>
            </a:r>
          </a:p>
          <a:p>
            <a:pPr marL="0" indent="0" eaLnBrk="1" hangingPunct="1">
              <a:buFont typeface="Arial" charset="0"/>
              <a:buNone/>
            </a:pPr>
            <a:r>
              <a:rPr lang="en-GB" sz="4000" b="1" dirty="0" smtClean="0">
                <a:solidFill>
                  <a:srgbClr val="002060"/>
                </a:solidFill>
              </a:rPr>
              <a:t>Such words are introduced </a:t>
            </a:r>
            <a:r>
              <a:rPr lang="en-GB" sz="4000" b="1" dirty="0" smtClean="0">
                <a:solidFill>
                  <a:srgbClr val="F013AF"/>
                </a:solidFill>
              </a:rPr>
              <a:t>steadily</a:t>
            </a:r>
            <a:r>
              <a:rPr lang="en-GB" sz="4000" b="1" dirty="0" smtClean="0">
                <a:solidFill>
                  <a:srgbClr val="002060"/>
                </a:solidFill>
              </a:rPr>
              <a:t> throughout systematic synthetic phonics programmes. </a:t>
            </a:r>
          </a:p>
          <a:p>
            <a:pPr marL="0" indent="0" eaLnBrk="1" hangingPunct="1">
              <a:buFont typeface="Arial" charset="0"/>
              <a:buNone/>
            </a:pPr>
            <a:r>
              <a:rPr lang="en-GB" sz="3600" b="1" dirty="0" smtClean="0">
                <a:solidFill>
                  <a:srgbClr val="002060"/>
                </a:solidFill>
              </a:rPr>
              <a:t> </a:t>
            </a:r>
          </a:p>
          <a:p>
            <a:pPr marL="0" indent="0" eaLnBrk="1" hangingPunct="1">
              <a:buFont typeface="Arial" charset="0"/>
              <a:buNone/>
            </a:pPr>
            <a:r>
              <a:rPr lang="en-GB" sz="4000" b="1" dirty="0" smtClean="0">
                <a:solidFill>
                  <a:srgbClr val="F013AF"/>
                </a:solidFill>
              </a:rPr>
              <a:t>It is better </a:t>
            </a:r>
            <a:r>
              <a:rPr lang="en-GB" sz="4000" b="1" dirty="0" smtClean="0">
                <a:solidFill>
                  <a:srgbClr val="1AB7D6"/>
                </a:solidFill>
              </a:rPr>
              <a:t>to tell the learner a really challenging word</a:t>
            </a:r>
            <a:r>
              <a:rPr lang="en-GB" sz="4000" b="1" dirty="0" smtClean="0">
                <a:solidFill>
                  <a:srgbClr val="F013AF"/>
                </a:solidFill>
              </a:rPr>
              <a:t>, than to tell the learner to ‘</a:t>
            </a:r>
            <a:r>
              <a:rPr lang="en-GB" sz="4000" b="1" dirty="0" smtClean="0">
                <a:solidFill>
                  <a:srgbClr val="1AB7D6"/>
                </a:solidFill>
              </a:rPr>
              <a:t>guess</a:t>
            </a:r>
            <a:r>
              <a:rPr lang="en-GB" sz="4000" b="1" dirty="0" smtClean="0">
                <a:solidFill>
                  <a:srgbClr val="F013AF"/>
                </a:solidFill>
              </a:rPr>
              <a:t>’ the word.</a:t>
            </a:r>
          </a:p>
          <a:p>
            <a:pPr marL="0" indent="0" eaLnBrk="1" hangingPunct="1">
              <a:buFont typeface="Arial" charset="0"/>
              <a:buNone/>
            </a:pPr>
            <a:endParaRPr lang="en-GB" sz="1600"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1050"/>
            <a:ext cx="8229600" cy="5345113"/>
          </a:xfrm>
        </p:spPr>
        <p:txBody>
          <a:bodyPr/>
          <a:lstStyle/>
          <a:p>
            <a:pPr algn="ctr">
              <a:buNone/>
            </a:pPr>
            <a:r>
              <a:rPr lang="en-GB" sz="5400" b="1" dirty="0" smtClean="0">
                <a:solidFill>
                  <a:srgbClr val="002060"/>
                </a:solidFill>
              </a:rPr>
              <a:t>And </a:t>
            </a:r>
            <a:r>
              <a:rPr lang="en-GB" sz="5400" b="1" dirty="0" smtClean="0">
                <a:solidFill>
                  <a:srgbClr val="F013AF"/>
                </a:solidFill>
              </a:rPr>
              <a:t>always</a:t>
            </a:r>
            <a:r>
              <a:rPr lang="en-GB" sz="5400" b="1" dirty="0" smtClean="0">
                <a:solidFill>
                  <a:srgbClr val="002060"/>
                </a:solidFill>
              </a:rPr>
              <a:t> the adult should discuss the content of the book with the child!</a:t>
            </a:r>
            <a:endParaRPr lang="en-GB" sz="5400" b="1" dirty="0">
              <a:solidFill>
                <a:srgbClr val="002060"/>
              </a:solidFill>
            </a:endParaRPr>
          </a:p>
        </p:txBody>
      </p:sp>
      <p:pic>
        <p:nvPicPr>
          <p:cNvPr id="12290" name="Picture 2" descr="C:\Users\Debbie\AppData\Local\Microsoft\Windows\Temporary Internet Files\Content.IE5\2USJE7TT\MC900390758[1].wmf"/>
          <p:cNvPicPr>
            <a:picLocks noChangeAspect="1" noChangeArrowheads="1"/>
          </p:cNvPicPr>
          <p:nvPr/>
        </p:nvPicPr>
        <p:blipFill>
          <a:blip r:embed="rId2"/>
          <a:srcRect/>
          <a:stretch>
            <a:fillRect/>
          </a:stretch>
        </p:blipFill>
        <p:spPr bwMode="auto">
          <a:xfrm>
            <a:off x="6482632" y="3519353"/>
            <a:ext cx="2204168" cy="2278063"/>
          </a:xfrm>
          <a:prstGeom prst="rect">
            <a:avLst/>
          </a:prstGeom>
          <a:noFill/>
        </p:spPr>
      </p:pic>
      <p:pic>
        <p:nvPicPr>
          <p:cNvPr id="12291" name="Picture 3" descr="C:\Users\Debbie\AppData\Local\Microsoft\Windows\Temporary Internet Files\Content.IE5\ZC608QOK\MC900233224[1].wmf"/>
          <p:cNvPicPr>
            <a:picLocks noChangeAspect="1" noChangeArrowheads="1"/>
          </p:cNvPicPr>
          <p:nvPr/>
        </p:nvPicPr>
        <p:blipFill>
          <a:blip r:embed="rId3"/>
          <a:srcRect/>
          <a:stretch>
            <a:fillRect/>
          </a:stretch>
        </p:blipFill>
        <p:spPr bwMode="auto">
          <a:xfrm>
            <a:off x="760679" y="3429000"/>
            <a:ext cx="1717141" cy="1941968"/>
          </a:xfrm>
          <a:prstGeom prst="rect">
            <a:avLst/>
          </a:prstGeom>
          <a:noFill/>
        </p:spPr>
      </p:pic>
      <p:pic>
        <p:nvPicPr>
          <p:cNvPr id="12292" name="Picture 4" descr="C:\Users\Debbie\AppData\Local\Microsoft\Windows\Temporary Internet Files\Content.IE5\1R622T0N\MC900157235[1].wmf"/>
          <p:cNvPicPr>
            <a:picLocks noChangeAspect="1" noChangeArrowheads="1"/>
          </p:cNvPicPr>
          <p:nvPr/>
        </p:nvPicPr>
        <p:blipFill>
          <a:blip r:embed="rId4"/>
          <a:srcRect/>
          <a:stretch>
            <a:fillRect/>
          </a:stretch>
        </p:blipFill>
        <p:spPr bwMode="auto">
          <a:xfrm>
            <a:off x="3662629" y="4172407"/>
            <a:ext cx="1818742" cy="1486814"/>
          </a:xfrm>
          <a:prstGeom prst="rect">
            <a:avLst/>
          </a:prstGeom>
          <a:noFill/>
        </p:spPr>
      </p:pic>
      <p:pic>
        <p:nvPicPr>
          <p:cNvPr id="12293" name="Picture 5" descr="C:\Users\Debbie\AppData\Local\Microsoft\Windows\Temporary Internet Files\Content.IE5\NGDN8TEB\MC900071183[1].wmf"/>
          <p:cNvPicPr>
            <a:picLocks noChangeAspect="1" noChangeArrowheads="1"/>
          </p:cNvPicPr>
          <p:nvPr/>
        </p:nvPicPr>
        <p:blipFill>
          <a:blip r:embed="rId5"/>
          <a:srcRect/>
          <a:stretch>
            <a:fillRect/>
          </a:stretch>
        </p:blipFill>
        <p:spPr bwMode="auto">
          <a:xfrm>
            <a:off x="5772149" y="3360381"/>
            <a:ext cx="1170095" cy="1298004"/>
          </a:xfrm>
          <a:prstGeom prst="rect">
            <a:avLst/>
          </a:prstGeom>
          <a:noFill/>
        </p:spPr>
      </p:pic>
      <p:pic>
        <p:nvPicPr>
          <p:cNvPr id="12294" name="Picture 6" descr="C:\Users\Debbie\AppData\Local\Microsoft\Windows\Temporary Internet Files\Content.IE5\2USJE7TT\MC900231816[1].wmf"/>
          <p:cNvPicPr>
            <a:picLocks noChangeAspect="1" noChangeArrowheads="1"/>
          </p:cNvPicPr>
          <p:nvPr/>
        </p:nvPicPr>
        <p:blipFill>
          <a:blip r:embed="rId6"/>
          <a:srcRect/>
          <a:stretch>
            <a:fillRect/>
          </a:stretch>
        </p:blipFill>
        <p:spPr bwMode="auto">
          <a:xfrm>
            <a:off x="2283558" y="4658385"/>
            <a:ext cx="1618914" cy="1566626"/>
          </a:xfrm>
          <a:prstGeom prst="rect">
            <a:avLst/>
          </a:prstGeom>
          <a:noFill/>
        </p:spPr>
      </p:pic>
      <p:pic>
        <p:nvPicPr>
          <p:cNvPr id="12295" name="Picture 7" descr="C:\Users\Debbie\AppData\Local\Microsoft\Windows\Temporary Internet Files\Content.IE5\ZC608QOK\MC900071187[1].wmf"/>
          <p:cNvPicPr>
            <a:picLocks noChangeAspect="1" noChangeArrowheads="1"/>
          </p:cNvPicPr>
          <p:nvPr/>
        </p:nvPicPr>
        <p:blipFill>
          <a:blip r:embed="rId7"/>
          <a:srcRect/>
          <a:stretch>
            <a:fillRect/>
          </a:stretch>
        </p:blipFill>
        <p:spPr bwMode="auto">
          <a:xfrm>
            <a:off x="5236350" y="4604441"/>
            <a:ext cx="1990253" cy="1890665"/>
          </a:xfrm>
          <a:prstGeom prst="rect">
            <a:avLst/>
          </a:prstGeom>
          <a:noFill/>
        </p:spPr>
      </p:pic>
      <p:pic>
        <p:nvPicPr>
          <p:cNvPr id="12296" name="Picture 8" descr="C:\Users\Debbie\AppData\Local\Microsoft\Windows\Temporary Internet Files\Content.IE5\1R622T0N\MC900295956[1].wmf"/>
          <p:cNvPicPr>
            <a:picLocks noChangeAspect="1" noChangeArrowheads="1"/>
          </p:cNvPicPr>
          <p:nvPr/>
        </p:nvPicPr>
        <p:blipFill>
          <a:blip r:embed="rId8"/>
          <a:srcRect/>
          <a:stretch>
            <a:fillRect/>
          </a:stretch>
        </p:blipFill>
        <p:spPr bwMode="auto">
          <a:xfrm>
            <a:off x="3093015" y="3429000"/>
            <a:ext cx="1139227" cy="886646"/>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b="1" dirty="0" smtClean="0">
                <a:solidFill>
                  <a:srgbClr val="1AB7D6"/>
                </a:solidFill>
              </a:rPr>
              <a:t>PLEASE:</a:t>
            </a:r>
            <a:endParaRPr lang="en-GB" sz="4800" b="1" dirty="0">
              <a:solidFill>
                <a:srgbClr val="1AB7D6"/>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GB" b="1" dirty="0" smtClean="0">
                <a:solidFill>
                  <a:schemeClr val="tx1"/>
                </a:solidFill>
              </a:rPr>
              <a:t>Listen to your child read to you and support as needed (</a:t>
            </a:r>
            <a:r>
              <a:rPr lang="en-GB" b="1" dirty="0" smtClean="0">
                <a:solidFill>
                  <a:srgbClr val="F013AF"/>
                </a:solidFill>
              </a:rPr>
              <a:t>AND talk about the story</a:t>
            </a:r>
            <a:r>
              <a:rPr lang="en-GB" b="1" dirty="0" smtClean="0">
                <a:solidFill>
                  <a:schemeClr val="tx1"/>
                </a:solidFill>
              </a:rPr>
              <a:t>)</a:t>
            </a:r>
          </a:p>
          <a:p>
            <a:pPr marL="514350" indent="-514350">
              <a:buFont typeface="+mj-lt"/>
              <a:buAutoNum type="arabicPeriod"/>
            </a:pPr>
            <a:r>
              <a:rPr lang="en-GB" b="1" dirty="0" smtClean="0">
                <a:solidFill>
                  <a:schemeClr val="tx1"/>
                </a:solidFill>
              </a:rPr>
              <a:t>Read books aloud </a:t>
            </a:r>
            <a:r>
              <a:rPr lang="en-GB" b="1" i="1" dirty="0" smtClean="0">
                <a:solidFill>
                  <a:srgbClr val="F013AF"/>
                </a:solidFill>
              </a:rPr>
              <a:t>to</a:t>
            </a:r>
            <a:r>
              <a:rPr lang="en-GB" b="1" dirty="0" smtClean="0">
                <a:solidFill>
                  <a:schemeClr val="tx1"/>
                </a:solidFill>
              </a:rPr>
              <a:t> your child</a:t>
            </a:r>
          </a:p>
          <a:p>
            <a:pPr marL="514350" indent="-514350">
              <a:buFont typeface="+mj-lt"/>
              <a:buAutoNum type="arabicPeriod"/>
            </a:pPr>
            <a:r>
              <a:rPr lang="en-GB" b="1" i="1" dirty="0" smtClean="0">
                <a:solidFill>
                  <a:srgbClr val="F013AF"/>
                </a:solidFill>
              </a:rPr>
              <a:t>Share</a:t>
            </a:r>
            <a:r>
              <a:rPr lang="en-GB" b="1" dirty="0" smtClean="0">
                <a:solidFill>
                  <a:schemeClr val="tx1"/>
                </a:solidFill>
              </a:rPr>
              <a:t> the reading of books with your child</a:t>
            </a:r>
          </a:p>
          <a:p>
            <a:pPr marL="514350" indent="-514350">
              <a:buFont typeface="+mj-lt"/>
              <a:buAutoNum type="arabicPeriod"/>
            </a:pPr>
            <a:r>
              <a:rPr lang="en-GB" b="1" i="1" dirty="0" smtClean="0">
                <a:solidFill>
                  <a:srgbClr val="F013AF"/>
                </a:solidFill>
              </a:rPr>
              <a:t>Continue to hear your child read aloud </a:t>
            </a:r>
            <a:r>
              <a:rPr lang="en-GB" b="1" dirty="0" smtClean="0">
                <a:solidFill>
                  <a:schemeClr val="tx1"/>
                </a:solidFill>
              </a:rPr>
              <a:t>even when he or she can read independently</a:t>
            </a:r>
          </a:p>
          <a:p>
            <a:pPr marL="514350" indent="-514350">
              <a:buFont typeface="+mj-lt"/>
              <a:buAutoNum type="arabicPeriod"/>
            </a:pPr>
            <a:r>
              <a:rPr lang="en-GB" b="1" dirty="0" smtClean="0">
                <a:solidFill>
                  <a:srgbClr val="F013AF"/>
                </a:solidFill>
              </a:rPr>
              <a:t>Chatter</a:t>
            </a:r>
            <a:r>
              <a:rPr lang="en-GB" b="1" dirty="0" smtClean="0">
                <a:solidFill>
                  <a:schemeClr val="tx1"/>
                </a:solidFill>
              </a:rPr>
              <a:t> about everything!</a:t>
            </a:r>
            <a:endParaRPr lang="en-GB" b="1" dirty="0">
              <a:solidFill>
                <a:schemeClr val="tx1"/>
              </a:solidFill>
            </a:endParaRPr>
          </a:p>
        </p:txBody>
      </p:sp>
      <p:pic>
        <p:nvPicPr>
          <p:cNvPr id="5122" name="Picture 2" descr="C:\Users\Debbie\AppData\Local\Microsoft\Windows\Temporary Internet Files\Content.IE5\NGDN8TEB\MC900390758[1].wmf"/>
          <p:cNvPicPr>
            <a:picLocks noChangeAspect="1" noChangeArrowheads="1"/>
          </p:cNvPicPr>
          <p:nvPr/>
        </p:nvPicPr>
        <p:blipFill>
          <a:blip r:embed="rId3"/>
          <a:srcRect/>
          <a:stretch>
            <a:fillRect/>
          </a:stretch>
        </p:blipFill>
        <p:spPr bwMode="auto">
          <a:xfrm>
            <a:off x="7201872" y="460268"/>
            <a:ext cx="1102955" cy="1139932"/>
          </a:xfrm>
          <a:prstGeom prst="rect">
            <a:avLst/>
          </a:prstGeom>
          <a:noFill/>
        </p:spPr>
      </p:pic>
      <p:pic>
        <p:nvPicPr>
          <p:cNvPr id="5123" name="Picture 3" descr="C:\Users\Debbie\AppData\Local\Microsoft\Windows\Temporary Internet Files\Content.IE5\2USJE7TT\MC900157235[1].wmf"/>
          <p:cNvPicPr>
            <a:picLocks noChangeAspect="1" noChangeArrowheads="1"/>
          </p:cNvPicPr>
          <p:nvPr/>
        </p:nvPicPr>
        <p:blipFill>
          <a:blip r:embed="rId4"/>
          <a:srcRect/>
          <a:stretch>
            <a:fillRect/>
          </a:stretch>
        </p:blipFill>
        <p:spPr bwMode="auto">
          <a:xfrm>
            <a:off x="6915702" y="5250930"/>
            <a:ext cx="1389125" cy="1135604"/>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5400" b="1" dirty="0" smtClean="0">
                <a:solidFill>
                  <a:srgbClr val="FF0000"/>
                </a:solidFill>
              </a:rPr>
              <a:t>Over 250 FREE e-books</a:t>
            </a:r>
            <a:endParaRPr lang="en-GB" sz="5400" b="1" dirty="0">
              <a:solidFill>
                <a:srgbClr val="FF0000"/>
              </a:solidFill>
            </a:endParaRPr>
          </a:p>
        </p:txBody>
      </p:sp>
      <p:pic>
        <p:nvPicPr>
          <p:cNvPr id="4" name="Content Placeholder 3"/>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2402" y="2019300"/>
            <a:ext cx="6859098" cy="3402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52450"/>
            <a:ext cx="8229600" cy="5573713"/>
          </a:xfrm>
        </p:spPr>
        <p:txBody>
          <a:bodyPr/>
          <a:lstStyle/>
          <a:p>
            <a:pPr>
              <a:buNone/>
            </a:pPr>
            <a:r>
              <a:rPr lang="en-GB" sz="9600" b="1" dirty="0" smtClean="0"/>
              <a:t>Library</a:t>
            </a:r>
            <a:endParaRPr lang="en-GB" sz="9600" b="1" dirty="0"/>
          </a:p>
        </p:txBody>
      </p:sp>
      <p:pic>
        <p:nvPicPr>
          <p:cNvPr id="3076" name="Picture 4" descr="C:\Users\Debbie\AppData\Local\Microsoft\Windows\Temporary Internet Files\Content.IE5\2USJE7TT\MC900156777[1].wmf"/>
          <p:cNvPicPr>
            <a:picLocks noChangeAspect="1" noChangeArrowheads="1"/>
          </p:cNvPicPr>
          <p:nvPr/>
        </p:nvPicPr>
        <p:blipFill>
          <a:blip r:embed="rId3"/>
          <a:srcRect/>
          <a:stretch>
            <a:fillRect/>
          </a:stretch>
        </p:blipFill>
        <p:spPr bwMode="auto">
          <a:xfrm>
            <a:off x="4559232" y="266700"/>
            <a:ext cx="2498491" cy="2332177"/>
          </a:xfrm>
          <a:prstGeom prst="rect">
            <a:avLst/>
          </a:prstGeom>
          <a:noFill/>
        </p:spPr>
      </p:pic>
      <p:pic>
        <p:nvPicPr>
          <p:cNvPr id="3078" name="Picture 6" descr="C:\Users\Debbie\AppData\Local\Microsoft\Windows\Temporary Internet Files\Content.IE5\1R622T0N\MC900292082[1].wmf"/>
          <p:cNvPicPr>
            <a:picLocks noChangeAspect="1" noChangeArrowheads="1"/>
          </p:cNvPicPr>
          <p:nvPr/>
        </p:nvPicPr>
        <p:blipFill>
          <a:blip r:embed="rId4"/>
          <a:srcRect/>
          <a:stretch>
            <a:fillRect/>
          </a:stretch>
        </p:blipFill>
        <p:spPr bwMode="auto">
          <a:xfrm>
            <a:off x="457200" y="2074874"/>
            <a:ext cx="2425706" cy="2640557"/>
          </a:xfrm>
          <a:prstGeom prst="rect">
            <a:avLst/>
          </a:prstGeom>
          <a:noFill/>
        </p:spPr>
      </p:pic>
      <p:pic>
        <p:nvPicPr>
          <p:cNvPr id="3080" name="Picture 8" descr="C:\Users\Debbie\AppData\Local\Microsoft\Windows\Temporary Internet Files\Content.IE5\2USJE7TT\MC900412398[1].wmf"/>
          <p:cNvPicPr>
            <a:picLocks noChangeAspect="1" noChangeArrowheads="1"/>
          </p:cNvPicPr>
          <p:nvPr/>
        </p:nvPicPr>
        <p:blipFill>
          <a:blip r:embed="rId5"/>
          <a:srcRect/>
          <a:stretch>
            <a:fillRect/>
          </a:stretch>
        </p:blipFill>
        <p:spPr bwMode="auto">
          <a:xfrm>
            <a:off x="228600" y="5131225"/>
            <a:ext cx="2421802" cy="1623588"/>
          </a:xfrm>
          <a:prstGeom prst="rect">
            <a:avLst/>
          </a:prstGeom>
          <a:noFill/>
        </p:spPr>
      </p:pic>
      <p:pic>
        <p:nvPicPr>
          <p:cNvPr id="3081" name="Picture 9" descr="C:\Users\Debbie\AppData\Local\Microsoft\Windows\Temporary Internet Files\Content.IE5\ZC608QOK\MC900439901[1].wmf"/>
          <p:cNvPicPr>
            <a:picLocks noChangeAspect="1" noChangeArrowheads="1"/>
          </p:cNvPicPr>
          <p:nvPr/>
        </p:nvPicPr>
        <p:blipFill>
          <a:blip r:embed="rId6"/>
          <a:srcRect/>
          <a:stretch>
            <a:fillRect/>
          </a:stretch>
        </p:blipFill>
        <p:spPr bwMode="auto">
          <a:xfrm>
            <a:off x="6858000" y="5497513"/>
            <a:ext cx="1828800" cy="1257300"/>
          </a:xfrm>
          <a:prstGeom prst="rect">
            <a:avLst/>
          </a:prstGeom>
          <a:noFill/>
        </p:spPr>
      </p:pic>
      <p:pic>
        <p:nvPicPr>
          <p:cNvPr id="3082" name="Picture 10" descr="C:\Users\Debbie\AppData\Local\Microsoft\Windows\Temporary Internet Files\Content.IE5\1R622T0N\MC900439855[1].wmf"/>
          <p:cNvPicPr>
            <a:picLocks noChangeAspect="1" noChangeArrowheads="1"/>
          </p:cNvPicPr>
          <p:nvPr/>
        </p:nvPicPr>
        <p:blipFill>
          <a:blip r:embed="rId7"/>
          <a:srcRect/>
          <a:stretch>
            <a:fillRect/>
          </a:stretch>
        </p:blipFill>
        <p:spPr bwMode="auto">
          <a:xfrm>
            <a:off x="3219450" y="2538968"/>
            <a:ext cx="1822450" cy="1819275"/>
          </a:xfrm>
          <a:prstGeom prst="rect">
            <a:avLst/>
          </a:prstGeom>
          <a:noFill/>
        </p:spPr>
      </p:pic>
      <p:pic>
        <p:nvPicPr>
          <p:cNvPr id="3083" name="Picture 11" descr="C:\Users\Debbie\AppData\Local\Microsoft\Windows\Temporary Internet Files\Content.IE5\NGDN8TEB\MC900439913[1].wmf"/>
          <p:cNvPicPr>
            <a:picLocks noChangeAspect="1" noChangeArrowheads="1"/>
          </p:cNvPicPr>
          <p:nvPr/>
        </p:nvPicPr>
        <p:blipFill>
          <a:blip r:embed="rId8"/>
          <a:srcRect/>
          <a:stretch>
            <a:fillRect/>
          </a:stretch>
        </p:blipFill>
        <p:spPr bwMode="auto">
          <a:xfrm>
            <a:off x="5808478" y="3448606"/>
            <a:ext cx="2433261" cy="1682619"/>
          </a:xfrm>
          <a:prstGeom prst="rect">
            <a:avLst/>
          </a:prstGeom>
          <a:noFill/>
        </p:spPr>
      </p:pic>
      <p:pic>
        <p:nvPicPr>
          <p:cNvPr id="3084" name="Picture 12" descr="C:\Users\Debbie\AppData\Local\Microsoft\Windows\Temporary Internet Files\Content.IE5\2USJE7TT\MC900089050[2].wmf"/>
          <p:cNvPicPr>
            <a:picLocks noChangeAspect="1" noChangeArrowheads="1"/>
          </p:cNvPicPr>
          <p:nvPr/>
        </p:nvPicPr>
        <p:blipFill>
          <a:blip r:embed="rId9"/>
          <a:srcRect/>
          <a:stretch>
            <a:fillRect/>
          </a:stretch>
        </p:blipFill>
        <p:spPr bwMode="auto">
          <a:xfrm>
            <a:off x="7152437" y="1173733"/>
            <a:ext cx="1534363" cy="1802282"/>
          </a:xfrm>
          <a:prstGeom prst="rect">
            <a:avLst/>
          </a:prstGeom>
          <a:noFill/>
        </p:spPr>
      </p:pic>
      <p:pic>
        <p:nvPicPr>
          <p:cNvPr id="3085" name="Picture 13" descr="C:\Users\Debbie\AppData\Local\Microsoft\Windows\Temporary Internet Files\Content.IE5\ZC608QOK\MC900436161[1].wmf"/>
          <p:cNvPicPr>
            <a:picLocks noChangeAspect="1" noChangeArrowheads="1"/>
          </p:cNvPicPr>
          <p:nvPr/>
        </p:nvPicPr>
        <p:blipFill>
          <a:blip r:embed="rId10"/>
          <a:srcRect/>
          <a:stretch>
            <a:fillRect/>
          </a:stretch>
        </p:blipFill>
        <p:spPr bwMode="auto">
          <a:xfrm>
            <a:off x="3219450" y="4715431"/>
            <a:ext cx="2260532" cy="1629142"/>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b="1" dirty="0" smtClean="0">
                <a:solidFill>
                  <a:srgbClr val="FF0000"/>
                </a:solidFill>
              </a:rPr>
              <a:t>Thank you for coming!</a:t>
            </a:r>
            <a:endParaRPr lang="en-GB" sz="6600" b="1" dirty="0">
              <a:solidFill>
                <a:srgbClr val="FF0000"/>
              </a:solidFill>
            </a:endParaRPr>
          </a:p>
        </p:txBody>
      </p:sp>
      <p:sp>
        <p:nvSpPr>
          <p:cNvPr id="3" name="Content Placeholder 2"/>
          <p:cNvSpPr>
            <a:spLocks noGrp="1"/>
          </p:cNvSpPr>
          <p:nvPr>
            <p:ph idx="1"/>
          </p:nvPr>
        </p:nvSpPr>
        <p:spPr>
          <a:xfrm>
            <a:off x="457200" y="1417638"/>
            <a:ext cx="8229600" cy="4708525"/>
          </a:xfrm>
        </p:spPr>
        <p:txBody>
          <a:bodyPr/>
          <a:lstStyle/>
          <a:p>
            <a:pPr>
              <a:buNone/>
            </a:pPr>
            <a:endParaRPr lang="en-GB" dirty="0" smtClean="0"/>
          </a:p>
          <a:p>
            <a:pPr>
              <a:buNone/>
            </a:pPr>
            <a:r>
              <a:rPr lang="en-GB" sz="4400" b="1" dirty="0" smtClean="0"/>
              <a:t>   Please do approach us if you have any worries about your child’s progress.</a:t>
            </a:r>
          </a:p>
        </p:txBody>
      </p:sp>
      <p:pic>
        <p:nvPicPr>
          <p:cNvPr id="7170" name="Picture 2" descr="C:\Users\Debbie\AppData\Local\Microsoft\Windows\Temporary Internet Files\Content.IE5\NGDN8TEB\MC900060324[1].wmf"/>
          <p:cNvPicPr>
            <a:picLocks noChangeAspect="1" noChangeArrowheads="1"/>
          </p:cNvPicPr>
          <p:nvPr/>
        </p:nvPicPr>
        <p:blipFill>
          <a:blip r:embed="rId3"/>
          <a:srcRect/>
          <a:stretch>
            <a:fillRect/>
          </a:stretch>
        </p:blipFill>
        <p:spPr bwMode="auto">
          <a:xfrm>
            <a:off x="5753101" y="3931376"/>
            <a:ext cx="2933700" cy="247102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52450"/>
            <a:ext cx="8229600" cy="5573713"/>
          </a:xfrm>
        </p:spPr>
        <p:txBody>
          <a:bodyPr/>
          <a:lstStyle/>
          <a:p>
            <a:pPr marL="0" indent="0" algn="ctr" eaLnBrk="1" hangingPunct="1">
              <a:buFont typeface="Arial" charset="0"/>
              <a:buNone/>
              <a:defRPr/>
            </a:pPr>
            <a:r>
              <a:rPr lang="en-GB" sz="4400" b="1" dirty="0" smtClean="0">
                <a:solidFill>
                  <a:schemeClr val="tx1"/>
                </a:solidFill>
              </a:rPr>
              <a:t>The latest guidance in England: </a:t>
            </a:r>
          </a:p>
          <a:p>
            <a:pPr marL="0" indent="0" eaLnBrk="1" hangingPunct="1">
              <a:buFont typeface="Arial" charset="0"/>
              <a:buNone/>
              <a:defRPr/>
            </a:pPr>
            <a:endParaRPr lang="en-GB" sz="4400" dirty="0" smtClean="0">
              <a:solidFill>
                <a:schemeClr val="tx1"/>
              </a:solidFill>
            </a:endParaRPr>
          </a:p>
          <a:p>
            <a:pPr marL="0" indent="0" algn="ctr" eaLnBrk="1" hangingPunct="1">
              <a:buFont typeface="Arial" charset="0"/>
              <a:buNone/>
              <a:defRPr/>
            </a:pPr>
            <a:r>
              <a:rPr lang="en-GB" sz="4400" b="1" dirty="0" smtClean="0">
                <a:solidFill>
                  <a:srgbClr val="002060"/>
                </a:solidFill>
              </a:rPr>
              <a:t>Teachers advised to use Systematic, </a:t>
            </a:r>
            <a:r>
              <a:rPr lang="en-GB" sz="4400" b="1" dirty="0" smtClean="0">
                <a:solidFill>
                  <a:srgbClr val="F013AF"/>
                </a:solidFill>
              </a:rPr>
              <a:t>Synthetic</a:t>
            </a:r>
            <a:r>
              <a:rPr lang="en-GB" sz="4400" b="1" dirty="0" smtClean="0">
                <a:solidFill>
                  <a:srgbClr val="002060"/>
                </a:solidFill>
              </a:rPr>
              <a:t> Phonics programmes </a:t>
            </a:r>
            <a:r>
              <a:rPr lang="en-GB" sz="4400" b="1" dirty="0" smtClean="0">
                <a:solidFill>
                  <a:srgbClr val="0070C0"/>
                </a:solidFill>
              </a:rPr>
              <a:t>and ‘cumulative’ </a:t>
            </a:r>
            <a:r>
              <a:rPr lang="en-GB" sz="4400" b="1" dirty="0" smtClean="0">
                <a:solidFill>
                  <a:srgbClr val="F013AF"/>
                </a:solidFill>
              </a:rPr>
              <a:t>decodable</a:t>
            </a:r>
            <a:r>
              <a:rPr lang="en-GB" sz="4400" dirty="0" smtClean="0"/>
              <a:t> </a:t>
            </a:r>
            <a:r>
              <a:rPr lang="en-GB" sz="4400" b="1" dirty="0" smtClean="0">
                <a:solidFill>
                  <a:srgbClr val="0070C0"/>
                </a:solidFill>
              </a:rPr>
              <a:t>reading books for beginners</a:t>
            </a:r>
          </a:p>
          <a:p>
            <a:pPr eaLnBrk="1" hangingPunct="1">
              <a:defRPr/>
            </a:pPr>
            <a:endParaRPr lang="en-GB" sz="3600" dirty="0" smtClean="0"/>
          </a:p>
          <a:p>
            <a:pPr marL="0" indent="0" eaLnBrk="1" hangingPunct="1">
              <a:defRPr/>
            </a:pPr>
            <a:endParaRPr lang="en-GB" sz="3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p:cNvSpPr>
          <p:nvPr>
            <p:ph type="body" idx="1"/>
          </p:nvPr>
        </p:nvSpPr>
        <p:spPr>
          <a:xfrm>
            <a:off x="457200" y="493713"/>
            <a:ext cx="8229600" cy="5632450"/>
          </a:xfrm>
        </p:spPr>
        <p:txBody>
          <a:bodyPr/>
          <a:lstStyle/>
          <a:p>
            <a:pPr marL="0" indent="0" algn="ctr" eaLnBrk="1" hangingPunct="1">
              <a:lnSpc>
                <a:spcPct val="90000"/>
              </a:lnSpc>
              <a:buFont typeface="Arial" charset="0"/>
              <a:buNone/>
              <a:defRPr/>
            </a:pPr>
            <a:r>
              <a:rPr lang="en-GB" sz="4400" b="1" dirty="0" smtClean="0">
                <a:solidFill>
                  <a:srgbClr val="002060"/>
                </a:solidFill>
              </a:rPr>
              <a:t>Our school uses the </a:t>
            </a:r>
          </a:p>
          <a:p>
            <a:pPr marL="0" indent="0" algn="ctr" eaLnBrk="1" hangingPunct="1">
              <a:lnSpc>
                <a:spcPct val="90000"/>
              </a:lnSpc>
              <a:buFont typeface="Arial" charset="0"/>
              <a:buNone/>
              <a:defRPr/>
            </a:pPr>
            <a:r>
              <a:rPr lang="en-GB" sz="4400" b="1" dirty="0" smtClean="0">
                <a:solidFill>
                  <a:srgbClr val="0070C0"/>
                </a:solidFill>
              </a:rPr>
              <a:t>Phonics International programme</a:t>
            </a:r>
          </a:p>
          <a:p>
            <a:pPr marL="0" indent="0" algn="ctr" eaLnBrk="1" hangingPunct="1">
              <a:lnSpc>
                <a:spcPct val="90000"/>
              </a:lnSpc>
              <a:buFont typeface="Arial" charset="0"/>
              <a:buNone/>
              <a:defRPr/>
            </a:pPr>
            <a:endParaRPr lang="en-GB" sz="4400" b="1" dirty="0" smtClean="0">
              <a:solidFill>
                <a:srgbClr val="0070C0"/>
              </a:solidFill>
            </a:endParaRPr>
          </a:p>
          <a:p>
            <a:pPr marL="0" indent="0" algn="ctr" eaLnBrk="1" hangingPunct="1">
              <a:lnSpc>
                <a:spcPct val="90000"/>
              </a:lnSpc>
              <a:buFont typeface="Arial" charset="0"/>
              <a:buNone/>
              <a:defRPr/>
            </a:pPr>
            <a:endParaRPr lang="en-GB" sz="4400" b="1" dirty="0" smtClean="0">
              <a:solidFill>
                <a:srgbClr val="0070C0"/>
              </a:solidFill>
            </a:endParaRPr>
          </a:p>
          <a:p>
            <a:pPr marL="0" indent="0" algn="ctr" eaLnBrk="1" hangingPunct="1">
              <a:lnSpc>
                <a:spcPct val="90000"/>
              </a:lnSpc>
              <a:buFont typeface="Arial" charset="0"/>
              <a:buNone/>
              <a:defRPr/>
            </a:pPr>
            <a:endParaRPr lang="en-GB" sz="4400" b="1" dirty="0" smtClean="0">
              <a:solidFill>
                <a:srgbClr val="0070C0"/>
              </a:solidFill>
            </a:endParaRPr>
          </a:p>
          <a:p>
            <a:pPr marL="0" indent="0" algn="ctr" eaLnBrk="1" hangingPunct="1">
              <a:lnSpc>
                <a:spcPct val="90000"/>
              </a:lnSpc>
              <a:buFont typeface="Arial" charset="0"/>
              <a:buNone/>
              <a:defRPr/>
            </a:pPr>
            <a:endParaRPr lang="en-GB" sz="4400" b="1" dirty="0" smtClean="0">
              <a:solidFill>
                <a:srgbClr val="0070C0"/>
              </a:solidFill>
            </a:endParaRPr>
          </a:p>
          <a:p>
            <a:pPr marL="0" indent="0" algn="ctr" eaLnBrk="1" hangingPunct="1">
              <a:lnSpc>
                <a:spcPct val="90000"/>
              </a:lnSpc>
              <a:buFont typeface="Arial" charset="0"/>
              <a:buNone/>
              <a:defRPr/>
            </a:pPr>
            <a:r>
              <a:rPr lang="en-GB" sz="4400" b="1" dirty="0" smtClean="0">
                <a:solidFill>
                  <a:srgbClr val="0070C0"/>
                </a:solidFill>
              </a:rPr>
              <a:t>www.phonicsinternational.com</a:t>
            </a:r>
          </a:p>
          <a:p>
            <a:pPr marL="0" indent="0" algn="ctr" eaLnBrk="1" hangingPunct="1">
              <a:lnSpc>
                <a:spcPct val="90000"/>
              </a:lnSpc>
              <a:buFont typeface="Arial" charset="0"/>
              <a:buNone/>
              <a:defRPr/>
            </a:pPr>
            <a:endParaRPr lang="en-GB" sz="4400" dirty="0" smtClean="0">
              <a:solidFill>
                <a:schemeClr val="tx1"/>
              </a:solidFill>
            </a:endParaRPr>
          </a:p>
        </p:txBody>
      </p:sp>
      <p:pic>
        <p:nvPicPr>
          <p:cNvPr id="4" name="Picture 3" descr="phonics_int_logo.jpg"/>
          <p:cNvPicPr>
            <a:picLocks noChangeAspect="1"/>
          </p:cNvPicPr>
          <p:nvPr/>
        </p:nvPicPr>
        <p:blipFill>
          <a:blip r:embed="rId3"/>
          <a:stretch>
            <a:fillRect/>
          </a:stretch>
        </p:blipFill>
        <p:spPr>
          <a:xfrm>
            <a:off x="1885950" y="2213086"/>
            <a:ext cx="5543550" cy="224132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pPr algn="ctr" eaLnBrk="1" hangingPunct="1"/>
            <a:r>
              <a:rPr lang="en-GB" b="1" dirty="0" smtClean="0">
                <a:solidFill>
                  <a:srgbClr val="F013AF"/>
                </a:solidFill>
              </a:rPr>
              <a:t>The Synthetic Phonics Teaching Principles </a:t>
            </a:r>
          </a:p>
        </p:txBody>
      </p:sp>
      <p:sp>
        <p:nvSpPr>
          <p:cNvPr id="110594" name="Content Placeholder 2"/>
          <p:cNvSpPr>
            <a:spLocks noGrp="1"/>
          </p:cNvSpPr>
          <p:nvPr>
            <p:ph idx="1"/>
          </p:nvPr>
        </p:nvSpPr>
        <p:spPr>
          <a:xfrm>
            <a:off x="457200" y="1162050"/>
            <a:ext cx="8229600" cy="4964113"/>
          </a:xfrm>
        </p:spPr>
        <p:txBody>
          <a:bodyPr/>
          <a:lstStyle/>
          <a:p>
            <a:pPr marL="0" indent="0" eaLnBrk="1" hangingPunct="1">
              <a:buFont typeface="Arial" charset="0"/>
              <a:buNone/>
            </a:pPr>
            <a:r>
              <a:rPr lang="en-GB" b="1" dirty="0" smtClean="0">
                <a:solidFill>
                  <a:schemeClr val="tx1"/>
                </a:solidFill>
              </a:rPr>
              <a:t>Teach: </a:t>
            </a:r>
          </a:p>
          <a:p>
            <a:pPr marL="0" indent="0" eaLnBrk="1" hangingPunct="1">
              <a:buFont typeface="Arial" charset="0"/>
              <a:buNone/>
            </a:pPr>
            <a:r>
              <a:rPr lang="en-GB" b="1" dirty="0" smtClean="0">
                <a:solidFill>
                  <a:srgbClr val="FF0000"/>
                </a:solidFill>
              </a:rPr>
              <a:t>KNOWLEDGE</a:t>
            </a:r>
            <a:r>
              <a:rPr lang="en-GB" b="1" dirty="0" smtClean="0">
                <a:solidFill>
                  <a:srgbClr val="F013AF"/>
                </a:solidFill>
              </a:rPr>
              <a:t> </a:t>
            </a:r>
            <a:r>
              <a:rPr lang="en-GB" b="1" dirty="0" smtClean="0">
                <a:solidFill>
                  <a:srgbClr val="0070C0"/>
                </a:solidFill>
              </a:rPr>
              <a:t>of the ALPHABETIC CODE </a:t>
            </a:r>
          </a:p>
          <a:p>
            <a:pPr marL="0" indent="0" algn="ctr" eaLnBrk="1" hangingPunct="1">
              <a:buFont typeface="Arial" charset="0"/>
              <a:buNone/>
            </a:pPr>
            <a:r>
              <a:rPr lang="en-GB" b="1" dirty="0" smtClean="0">
                <a:solidFill>
                  <a:schemeClr val="tx1"/>
                </a:solidFill>
              </a:rPr>
              <a:t>= letters linked to the sounds of speech</a:t>
            </a:r>
          </a:p>
          <a:p>
            <a:pPr marL="0" indent="0" eaLnBrk="1" hangingPunct="1">
              <a:buFont typeface="Arial" charset="0"/>
              <a:buNone/>
            </a:pPr>
            <a:endParaRPr lang="en-GB" b="1" dirty="0" smtClean="0"/>
          </a:p>
          <a:p>
            <a:pPr marL="0" indent="0" eaLnBrk="1" hangingPunct="1">
              <a:buFont typeface="Arial" charset="0"/>
              <a:buNone/>
            </a:pPr>
            <a:r>
              <a:rPr lang="en-GB" b="1" dirty="0" smtClean="0">
                <a:solidFill>
                  <a:srgbClr val="0070C0"/>
                </a:solidFill>
              </a:rPr>
              <a:t>THREE CORE </a:t>
            </a:r>
            <a:r>
              <a:rPr lang="en-GB" b="1" dirty="0" smtClean="0">
                <a:solidFill>
                  <a:srgbClr val="FF0000"/>
                </a:solidFill>
              </a:rPr>
              <a:t>SKILLS</a:t>
            </a:r>
          </a:p>
          <a:p>
            <a:pPr marL="971550" lvl="1" indent="-514350" eaLnBrk="1" hangingPunct="1">
              <a:buFont typeface="+mj-lt"/>
              <a:buAutoNum type="arabicPeriod"/>
            </a:pPr>
            <a:r>
              <a:rPr lang="en-GB" sz="3200" b="1" dirty="0" smtClean="0">
                <a:solidFill>
                  <a:schemeClr val="tx1"/>
                </a:solidFill>
              </a:rPr>
              <a:t>‘sounding out and blending’ for </a:t>
            </a:r>
            <a:r>
              <a:rPr lang="en-GB" sz="3200" b="1" dirty="0" smtClean="0">
                <a:solidFill>
                  <a:srgbClr val="F013AF"/>
                </a:solidFill>
              </a:rPr>
              <a:t>reading</a:t>
            </a:r>
          </a:p>
          <a:p>
            <a:pPr marL="971550" lvl="1" indent="-514350" eaLnBrk="1" hangingPunct="1">
              <a:buFont typeface="+mj-lt"/>
              <a:buAutoNum type="arabicPeriod"/>
            </a:pPr>
            <a:r>
              <a:rPr lang="en-GB" sz="3200" b="1" dirty="0" smtClean="0">
                <a:solidFill>
                  <a:schemeClr val="tx1"/>
                </a:solidFill>
              </a:rPr>
              <a:t>identifying sounds in words for </a:t>
            </a:r>
            <a:r>
              <a:rPr lang="en-GB" sz="3200" b="1" dirty="0" smtClean="0">
                <a:solidFill>
                  <a:srgbClr val="F013AF"/>
                </a:solidFill>
              </a:rPr>
              <a:t>spelling</a:t>
            </a:r>
          </a:p>
          <a:p>
            <a:pPr marL="971550" lvl="1" indent="-514350" eaLnBrk="1" hangingPunct="1">
              <a:buFont typeface="+mj-lt"/>
              <a:buAutoNum type="arabicPeriod"/>
            </a:pPr>
            <a:r>
              <a:rPr lang="en-GB" sz="3200" b="1" dirty="0" smtClean="0">
                <a:solidFill>
                  <a:srgbClr val="F013AF"/>
                </a:solidFill>
              </a:rPr>
              <a:t>handwriting</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3921</TotalTime>
  <Words>5734</Words>
  <Application>Microsoft Office PowerPoint</Application>
  <PresentationFormat>On-screen Show (4:3)</PresentationFormat>
  <Paragraphs>607</Paragraphs>
  <Slides>66</Slides>
  <Notes>63</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Slide 1</vt:lpstr>
      <vt:lpstr>Slide 2</vt:lpstr>
      <vt:lpstr>Slide 3</vt:lpstr>
      <vt:lpstr>Slide 4</vt:lpstr>
      <vt:lpstr>Slide 5</vt:lpstr>
      <vt:lpstr>Slide 6</vt:lpstr>
      <vt:lpstr>Slide 7</vt:lpstr>
      <vt:lpstr>Slide 8</vt:lpstr>
      <vt:lpstr>The Synthetic Phonics Teaching Principles </vt:lpstr>
      <vt:lpstr>Slide 10</vt:lpstr>
      <vt:lpstr>Slide 11</vt:lpstr>
      <vt:lpstr>Slide 12</vt:lpstr>
      <vt:lpstr>Slide 13</vt:lpstr>
      <vt:lpstr>TALK    TALK    TALK</vt:lpstr>
      <vt:lpstr>Why are books so important? </vt:lpstr>
      <vt:lpstr>Slide 16</vt:lpstr>
      <vt:lpstr>Slide 17</vt:lpstr>
      <vt:lpstr>What role does the alphabet play? </vt:lpstr>
      <vt:lpstr>Slide 19</vt:lpstr>
      <vt:lpstr>Slide 20</vt:lpstr>
      <vt:lpstr>Slide 21</vt:lpstr>
      <vt:lpstr>Slide 22</vt:lpstr>
      <vt:lpstr>Slide 23</vt:lpstr>
      <vt:lpstr>Slide 24</vt:lpstr>
      <vt:lpstr>Phonics is not just for infants!</vt:lpstr>
      <vt:lpstr>Slide 26</vt:lpstr>
      <vt:lpstr>Slide 27</vt:lpstr>
      <vt:lpstr>The  smallest  sounds</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Let’s orally segment the word ‘soap’</vt:lpstr>
      <vt:lpstr>Oral blending and oral segmenting</vt:lpstr>
      <vt:lpstr>Slide 46</vt:lpstr>
      <vt:lpstr>Slide 47</vt:lpstr>
      <vt:lpstr>Slide 48</vt:lpstr>
      <vt:lpstr>Choices of Alphabetic Code Charts</vt:lpstr>
      <vt:lpstr>Resources  to  teach  the alphabetic  code: Grapheme  Tiles  and  Flash  Cards</vt:lpstr>
      <vt:lpstr>‘Say  the  Sounds’  Posters  and  Frieze</vt:lpstr>
      <vt:lpstr>ESSENTIAL  MULTI-SKILLS  ACTIVITY  SHEETS</vt:lpstr>
      <vt:lpstr>Always – ‘fold up’ for the spelling routine!</vt:lpstr>
      <vt:lpstr>Simple, but powerful, multi-purpose CUMULATIVE  TEXTS</vt:lpstr>
      <vt:lpstr>Slide 55</vt:lpstr>
      <vt:lpstr>The  school’s  bookbag  routine</vt:lpstr>
      <vt:lpstr>Slide 57</vt:lpstr>
      <vt:lpstr>Slide 58</vt:lpstr>
      <vt:lpstr>Slide 59</vt:lpstr>
      <vt:lpstr>Slide 60</vt:lpstr>
      <vt:lpstr>Slide 61</vt:lpstr>
      <vt:lpstr>Slide 62</vt:lpstr>
      <vt:lpstr>PLEASE:</vt:lpstr>
      <vt:lpstr>Over 250 FREE e-books</vt:lpstr>
      <vt:lpstr>Slide 65</vt:lpstr>
      <vt:lpstr>Thank you for coming!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Kunac-Tabinor</dc:creator>
  <cp:lastModifiedBy>Hepplewhite</cp:lastModifiedBy>
  <cp:revision>450</cp:revision>
  <dcterms:created xsi:type="dcterms:W3CDTF">2011-03-29T11:54:41Z</dcterms:created>
  <dcterms:modified xsi:type="dcterms:W3CDTF">2012-02-29T19:52:53Z</dcterms:modified>
</cp:coreProperties>
</file>